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4" r:id="rId5"/>
    <p:sldId id="278" r:id="rId6"/>
    <p:sldId id="259" r:id="rId7"/>
    <p:sldId id="260" r:id="rId8"/>
    <p:sldId id="261" r:id="rId9"/>
    <p:sldId id="262" r:id="rId10"/>
    <p:sldId id="279" r:id="rId11"/>
    <p:sldId id="280" r:id="rId12"/>
    <p:sldId id="281" r:id="rId13"/>
    <p:sldId id="282" r:id="rId14"/>
    <p:sldId id="265" r:id="rId15"/>
    <p:sldId id="268" r:id="rId16"/>
    <p:sldId id="283" r:id="rId17"/>
    <p:sldId id="266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8FE4-6327-4BC5-B98F-51AF7252A6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C3FD60-350D-4149-BBD5-F3DFE4C14A09}">
      <dgm:prSet/>
      <dgm:spPr/>
      <dgm:t>
        <a:bodyPr/>
        <a:lstStyle/>
        <a:p>
          <a:r>
            <a:rPr lang="en-GB" b="1" dirty="0"/>
            <a:t>Grove - Dust Sensor (</a:t>
          </a:r>
          <a:r>
            <a:rPr lang="en-GB" b="1"/>
            <a:t>PPD42NS)</a:t>
          </a:r>
          <a:r>
            <a:rPr lang="en-GB"/>
            <a:t> </a:t>
          </a:r>
          <a:endParaRPr lang="en-US" dirty="0"/>
        </a:p>
      </dgm:t>
    </dgm:pt>
    <dgm:pt modelId="{99A156B0-654E-4F0F-A048-80BBCB48EEBC}" type="parTrans" cxnId="{42FCEE90-5BEF-4521-9C84-B3881A944A81}">
      <dgm:prSet/>
      <dgm:spPr/>
      <dgm:t>
        <a:bodyPr/>
        <a:lstStyle/>
        <a:p>
          <a:endParaRPr lang="en-US"/>
        </a:p>
      </dgm:t>
    </dgm:pt>
    <dgm:pt modelId="{B174246A-8135-456D-A184-A79F4480F74A}" type="sibTrans" cxnId="{42FCEE90-5BEF-4521-9C84-B3881A944A81}">
      <dgm:prSet/>
      <dgm:spPr/>
      <dgm:t>
        <a:bodyPr/>
        <a:lstStyle/>
        <a:p>
          <a:endParaRPr lang="en-US"/>
        </a:p>
      </dgm:t>
    </dgm:pt>
    <dgm:pt modelId="{2F2BC623-379A-408A-9A6C-C4FD0E5EB324}">
      <dgm:prSet/>
      <dgm:spPr/>
      <dgm:t>
        <a:bodyPr/>
        <a:lstStyle/>
        <a:p>
          <a:r>
            <a:rPr lang="en-GB"/>
            <a:t>The Sensor will trigger IFTTT event, if the sensor reading is more than 1500 particles per cubicle feet.</a:t>
          </a:r>
          <a:endParaRPr lang="en-US"/>
        </a:p>
      </dgm:t>
    </dgm:pt>
    <dgm:pt modelId="{50A8A8B1-479A-4DE4-81FF-D985827145E4}" type="parTrans" cxnId="{C8CE1B53-327B-4FC8-A661-676E26E62A1D}">
      <dgm:prSet/>
      <dgm:spPr/>
      <dgm:t>
        <a:bodyPr/>
        <a:lstStyle/>
        <a:p>
          <a:endParaRPr lang="en-US"/>
        </a:p>
      </dgm:t>
    </dgm:pt>
    <dgm:pt modelId="{EE5CCA70-5DAD-4D5B-8D85-C66B875D0F83}" type="sibTrans" cxnId="{C8CE1B53-327B-4FC8-A661-676E26E62A1D}">
      <dgm:prSet/>
      <dgm:spPr/>
      <dgm:t>
        <a:bodyPr/>
        <a:lstStyle/>
        <a:p>
          <a:endParaRPr lang="en-US"/>
        </a:p>
      </dgm:t>
    </dgm:pt>
    <dgm:pt modelId="{F46E12FB-9984-4606-8BD1-8C4B20A1FEE9}">
      <dgm:prSet/>
      <dgm:spPr/>
      <dgm:t>
        <a:bodyPr/>
        <a:lstStyle/>
        <a:p>
          <a:r>
            <a:rPr lang="en-GB"/>
            <a:t>The sensor should be kept in upright position for better results.</a:t>
          </a:r>
          <a:endParaRPr lang="en-US"/>
        </a:p>
      </dgm:t>
    </dgm:pt>
    <dgm:pt modelId="{F5FE9E02-CD8B-4E99-8C5B-E3730480B345}" type="parTrans" cxnId="{51BAB607-C1B4-4A75-BF96-27F2CA0BE785}">
      <dgm:prSet/>
      <dgm:spPr/>
      <dgm:t>
        <a:bodyPr/>
        <a:lstStyle/>
        <a:p>
          <a:endParaRPr lang="en-US"/>
        </a:p>
      </dgm:t>
    </dgm:pt>
    <dgm:pt modelId="{D9D9D35A-FD0F-4C91-969D-329C7E4B7C7F}" type="sibTrans" cxnId="{51BAB607-C1B4-4A75-BF96-27F2CA0BE785}">
      <dgm:prSet/>
      <dgm:spPr/>
      <dgm:t>
        <a:bodyPr/>
        <a:lstStyle/>
        <a:p>
          <a:endParaRPr lang="en-US"/>
        </a:p>
      </dgm:t>
    </dgm:pt>
    <dgm:pt modelId="{9C3236CE-237A-4A41-8D6C-210C5596A542}">
      <dgm:prSet/>
      <dgm:spPr/>
      <dgm:t>
        <a:bodyPr/>
        <a:lstStyle/>
        <a:p>
          <a:r>
            <a:rPr lang="en-GB"/>
            <a:t>For better accuracy, the sensor should be kept on 3 minutes, before being considered for collecting Sensor Data</a:t>
          </a:r>
          <a:endParaRPr lang="en-US"/>
        </a:p>
      </dgm:t>
    </dgm:pt>
    <dgm:pt modelId="{DC8362D3-EA66-4970-8EB6-8D15386F0555}" type="parTrans" cxnId="{57E33ED8-A69C-4A65-95D7-F44AA697665F}">
      <dgm:prSet/>
      <dgm:spPr/>
      <dgm:t>
        <a:bodyPr/>
        <a:lstStyle/>
        <a:p>
          <a:endParaRPr lang="en-US"/>
        </a:p>
      </dgm:t>
    </dgm:pt>
    <dgm:pt modelId="{1B1E48A7-49C9-4D9D-8D83-6A1C8DCE1E3A}" type="sibTrans" cxnId="{57E33ED8-A69C-4A65-95D7-F44AA697665F}">
      <dgm:prSet/>
      <dgm:spPr/>
      <dgm:t>
        <a:bodyPr/>
        <a:lstStyle/>
        <a:p>
          <a:endParaRPr lang="en-US"/>
        </a:p>
      </dgm:t>
    </dgm:pt>
    <dgm:pt modelId="{9AB117F4-0C9C-412C-83C5-1065E37BBCA9}">
      <dgm:prSet/>
      <dgm:spPr/>
      <dgm:t>
        <a:bodyPr/>
        <a:lstStyle/>
        <a:p>
          <a:r>
            <a:rPr lang="en-GB" i="1" dirty="0"/>
            <a:t>Sensing Requirements</a:t>
          </a:r>
          <a:endParaRPr lang="en-US" dirty="0"/>
        </a:p>
      </dgm:t>
    </dgm:pt>
    <dgm:pt modelId="{C515E8FD-8A76-4212-B4B1-8D09FC080EF6}" type="sibTrans" cxnId="{324AE564-16F1-4C0A-A390-9357799DC60C}">
      <dgm:prSet/>
      <dgm:spPr/>
      <dgm:t>
        <a:bodyPr/>
        <a:lstStyle/>
        <a:p>
          <a:endParaRPr lang="en-US"/>
        </a:p>
      </dgm:t>
    </dgm:pt>
    <dgm:pt modelId="{1042DFFC-6C94-43AE-87DD-98A421F4DD83}" type="parTrans" cxnId="{324AE564-16F1-4C0A-A390-9357799DC60C}">
      <dgm:prSet/>
      <dgm:spPr/>
      <dgm:t>
        <a:bodyPr/>
        <a:lstStyle/>
        <a:p>
          <a:endParaRPr lang="en-US"/>
        </a:p>
      </dgm:t>
    </dgm:pt>
    <dgm:pt modelId="{A9365DE8-E69B-234E-9145-591F29D3D77B}" type="pres">
      <dgm:prSet presAssocID="{39078FE4-6327-4BC5-B98F-51AF7252A656}" presName="linear" presStyleCnt="0">
        <dgm:presLayoutVars>
          <dgm:animLvl val="lvl"/>
          <dgm:resizeHandles val="exact"/>
        </dgm:presLayoutVars>
      </dgm:prSet>
      <dgm:spPr/>
    </dgm:pt>
    <dgm:pt modelId="{F88DF2AE-1C73-F64F-A95E-7E48B8D89C46}" type="pres">
      <dgm:prSet presAssocID="{90C3FD60-350D-4149-BBD5-F3DFE4C14A0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F1204BD-FD35-B346-8CE1-AA2F39C2D5D9}" type="pres">
      <dgm:prSet presAssocID="{90C3FD60-350D-4149-BBD5-F3DFE4C14A0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1BAB607-C1B4-4A75-BF96-27F2CA0BE785}" srcId="{9AB117F4-0C9C-412C-83C5-1065E37BBCA9}" destId="{F46E12FB-9984-4606-8BD1-8C4B20A1FEE9}" srcOrd="1" destOrd="0" parTransId="{F5FE9E02-CD8B-4E99-8C5B-E3730480B345}" sibTransId="{D9D9D35A-FD0F-4C91-969D-329C7E4B7C7F}"/>
    <dgm:cxn modelId="{E5AAA011-E629-FB4D-892B-37AF77821215}" type="presOf" srcId="{F46E12FB-9984-4606-8BD1-8C4B20A1FEE9}" destId="{8F1204BD-FD35-B346-8CE1-AA2F39C2D5D9}" srcOrd="0" destOrd="2" presId="urn:microsoft.com/office/officeart/2005/8/layout/vList2"/>
    <dgm:cxn modelId="{472FFB3F-87F9-B04F-87E5-C8A71D942A83}" type="presOf" srcId="{2F2BC623-379A-408A-9A6C-C4FD0E5EB324}" destId="{8F1204BD-FD35-B346-8CE1-AA2F39C2D5D9}" srcOrd="0" destOrd="1" presId="urn:microsoft.com/office/officeart/2005/8/layout/vList2"/>
    <dgm:cxn modelId="{324AE564-16F1-4C0A-A390-9357799DC60C}" srcId="{90C3FD60-350D-4149-BBD5-F3DFE4C14A09}" destId="{9AB117F4-0C9C-412C-83C5-1065E37BBCA9}" srcOrd="0" destOrd="0" parTransId="{1042DFFC-6C94-43AE-87DD-98A421F4DD83}" sibTransId="{C515E8FD-8A76-4212-B4B1-8D09FC080EF6}"/>
    <dgm:cxn modelId="{63892568-F650-4944-A82E-F9DA60BAFF61}" type="presOf" srcId="{90C3FD60-350D-4149-BBD5-F3DFE4C14A09}" destId="{F88DF2AE-1C73-F64F-A95E-7E48B8D89C46}" srcOrd="0" destOrd="0" presId="urn:microsoft.com/office/officeart/2005/8/layout/vList2"/>
    <dgm:cxn modelId="{C8CE1B53-327B-4FC8-A661-676E26E62A1D}" srcId="{9AB117F4-0C9C-412C-83C5-1065E37BBCA9}" destId="{2F2BC623-379A-408A-9A6C-C4FD0E5EB324}" srcOrd="0" destOrd="0" parTransId="{50A8A8B1-479A-4DE4-81FF-D985827145E4}" sibTransId="{EE5CCA70-5DAD-4D5B-8D85-C66B875D0F83}"/>
    <dgm:cxn modelId="{64A7A184-30F1-FD47-AB08-5EE8925B2D6A}" type="presOf" srcId="{9AB117F4-0C9C-412C-83C5-1065E37BBCA9}" destId="{8F1204BD-FD35-B346-8CE1-AA2F39C2D5D9}" srcOrd="0" destOrd="0" presId="urn:microsoft.com/office/officeart/2005/8/layout/vList2"/>
    <dgm:cxn modelId="{42FCEE90-5BEF-4521-9C84-B3881A944A81}" srcId="{39078FE4-6327-4BC5-B98F-51AF7252A656}" destId="{90C3FD60-350D-4149-BBD5-F3DFE4C14A09}" srcOrd="0" destOrd="0" parTransId="{99A156B0-654E-4F0F-A048-80BBCB48EEBC}" sibTransId="{B174246A-8135-456D-A184-A79F4480F74A}"/>
    <dgm:cxn modelId="{8E3C23B2-41AE-D341-88BE-9CEAE8C76BD6}" type="presOf" srcId="{9C3236CE-237A-4A41-8D6C-210C5596A542}" destId="{8F1204BD-FD35-B346-8CE1-AA2F39C2D5D9}" srcOrd="0" destOrd="3" presId="urn:microsoft.com/office/officeart/2005/8/layout/vList2"/>
    <dgm:cxn modelId="{57E33ED8-A69C-4A65-95D7-F44AA697665F}" srcId="{9AB117F4-0C9C-412C-83C5-1065E37BBCA9}" destId="{9C3236CE-237A-4A41-8D6C-210C5596A542}" srcOrd="2" destOrd="0" parTransId="{DC8362D3-EA66-4970-8EB6-8D15386F0555}" sibTransId="{1B1E48A7-49C9-4D9D-8D83-6A1C8DCE1E3A}"/>
    <dgm:cxn modelId="{55793DF4-586A-234A-9F14-821319A08B24}" type="presOf" srcId="{39078FE4-6327-4BC5-B98F-51AF7252A656}" destId="{A9365DE8-E69B-234E-9145-591F29D3D77B}" srcOrd="0" destOrd="0" presId="urn:microsoft.com/office/officeart/2005/8/layout/vList2"/>
    <dgm:cxn modelId="{56653EE4-6AFC-DC45-9A0B-5C8D603AC002}" type="presParOf" srcId="{A9365DE8-E69B-234E-9145-591F29D3D77B}" destId="{F88DF2AE-1C73-F64F-A95E-7E48B8D89C46}" srcOrd="0" destOrd="0" presId="urn:microsoft.com/office/officeart/2005/8/layout/vList2"/>
    <dgm:cxn modelId="{00970163-C0BE-F647-B742-0789F5719BAB}" type="presParOf" srcId="{A9365DE8-E69B-234E-9145-591F29D3D77B}" destId="{8F1204BD-FD35-B346-8CE1-AA2F39C2D5D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F3F15-2967-49F1-8D25-AB211233B4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295268-AE65-4E21-B29C-FBE0F04EC4F9}">
      <dgm:prSet/>
      <dgm:spPr/>
      <dgm:t>
        <a:bodyPr/>
        <a:lstStyle/>
        <a:p>
          <a:r>
            <a:rPr lang="en-US" b="1"/>
            <a:t>Adafruit VL53L0X ToF Sensor</a:t>
          </a:r>
          <a:endParaRPr lang="en-US"/>
        </a:p>
      </dgm:t>
    </dgm:pt>
    <dgm:pt modelId="{5A189431-22D7-46A8-954B-46DA30E878E6}" type="parTrans" cxnId="{F174791C-701C-4F70-AE76-9B86DD670E0C}">
      <dgm:prSet/>
      <dgm:spPr/>
      <dgm:t>
        <a:bodyPr/>
        <a:lstStyle/>
        <a:p>
          <a:endParaRPr lang="en-US"/>
        </a:p>
      </dgm:t>
    </dgm:pt>
    <dgm:pt modelId="{CBCF43CA-CEB6-4BCA-8EBD-85615C9C0E26}" type="sibTrans" cxnId="{F174791C-701C-4F70-AE76-9B86DD670E0C}">
      <dgm:prSet/>
      <dgm:spPr/>
      <dgm:t>
        <a:bodyPr/>
        <a:lstStyle/>
        <a:p>
          <a:endParaRPr lang="en-US"/>
        </a:p>
      </dgm:t>
    </dgm:pt>
    <dgm:pt modelId="{FB6B6C5D-388D-4F55-8DEF-4CD0ACE00918}">
      <dgm:prSet/>
      <dgm:spPr/>
      <dgm:t>
        <a:bodyPr/>
        <a:lstStyle/>
        <a:p>
          <a:r>
            <a:rPr lang="en-US" i="1"/>
            <a:t>Sensing Requirements</a:t>
          </a:r>
          <a:endParaRPr lang="en-US"/>
        </a:p>
      </dgm:t>
    </dgm:pt>
    <dgm:pt modelId="{47A3240F-8C7C-405E-A32E-28C911703A4E}" type="parTrans" cxnId="{C4D39ACB-3406-4CFA-9B1C-872289FF5F1D}">
      <dgm:prSet/>
      <dgm:spPr/>
      <dgm:t>
        <a:bodyPr/>
        <a:lstStyle/>
        <a:p>
          <a:endParaRPr lang="en-US"/>
        </a:p>
      </dgm:t>
    </dgm:pt>
    <dgm:pt modelId="{B2FEBC51-1178-48B2-B546-8EF53EE8969F}" type="sibTrans" cxnId="{C4D39ACB-3406-4CFA-9B1C-872289FF5F1D}">
      <dgm:prSet/>
      <dgm:spPr/>
      <dgm:t>
        <a:bodyPr/>
        <a:lstStyle/>
        <a:p>
          <a:endParaRPr lang="en-US"/>
        </a:p>
      </dgm:t>
    </dgm:pt>
    <dgm:pt modelId="{AE324F7D-AA5B-4162-B235-FF9476387386}">
      <dgm:prSet/>
      <dgm:spPr/>
      <dgm:t>
        <a:bodyPr/>
        <a:lstStyle/>
        <a:p>
          <a:r>
            <a:rPr lang="en-US"/>
            <a:t>For Triggering the IFTTT event, the distance between the human body and sensor should be more than 180mm.</a:t>
          </a:r>
        </a:p>
      </dgm:t>
    </dgm:pt>
    <dgm:pt modelId="{837EE5D3-8228-4FB1-9549-0E7108D5B95E}" type="parTrans" cxnId="{94A67CEE-ED9E-4C4E-809B-2C475BA2F3A1}">
      <dgm:prSet/>
      <dgm:spPr/>
      <dgm:t>
        <a:bodyPr/>
        <a:lstStyle/>
        <a:p>
          <a:endParaRPr lang="en-US"/>
        </a:p>
      </dgm:t>
    </dgm:pt>
    <dgm:pt modelId="{3285A3C4-5C60-4C48-A972-DF28848FD2F8}" type="sibTrans" cxnId="{94A67CEE-ED9E-4C4E-809B-2C475BA2F3A1}">
      <dgm:prSet/>
      <dgm:spPr/>
      <dgm:t>
        <a:bodyPr/>
        <a:lstStyle/>
        <a:p>
          <a:endParaRPr lang="en-US"/>
        </a:p>
      </dgm:t>
    </dgm:pt>
    <dgm:pt modelId="{04D4D70A-2C4C-4608-BA3B-1A4BAAFB9B56}">
      <dgm:prSet/>
      <dgm:spPr/>
      <dgm:t>
        <a:bodyPr/>
        <a:lstStyle/>
        <a:p>
          <a:r>
            <a:rPr lang="en-US"/>
            <a:t>The SCL pin should be connected to G33 pin of M5StickC</a:t>
          </a:r>
        </a:p>
      </dgm:t>
    </dgm:pt>
    <dgm:pt modelId="{70FF14D1-F50D-41EA-84F5-91C5A274A875}" type="parTrans" cxnId="{A4DCB6A6-E147-4E21-9959-7ACB1DE8802F}">
      <dgm:prSet/>
      <dgm:spPr/>
      <dgm:t>
        <a:bodyPr/>
        <a:lstStyle/>
        <a:p>
          <a:endParaRPr lang="en-US"/>
        </a:p>
      </dgm:t>
    </dgm:pt>
    <dgm:pt modelId="{5D6177EB-D95C-4871-88E9-1244E3BB6C57}" type="sibTrans" cxnId="{A4DCB6A6-E147-4E21-9959-7ACB1DE8802F}">
      <dgm:prSet/>
      <dgm:spPr/>
      <dgm:t>
        <a:bodyPr/>
        <a:lstStyle/>
        <a:p>
          <a:endParaRPr lang="en-US"/>
        </a:p>
      </dgm:t>
    </dgm:pt>
    <dgm:pt modelId="{B16A9639-1980-4923-8D0D-7A17775D5449}">
      <dgm:prSet/>
      <dgm:spPr/>
      <dgm:t>
        <a:bodyPr/>
        <a:lstStyle/>
        <a:p>
          <a:r>
            <a:rPr lang="en-US"/>
            <a:t>The SDA pin should be connected to G32 pin of M5StickC </a:t>
          </a:r>
        </a:p>
      </dgm:t>
    </dgm:pt>
    <dgm:pt modelId="{029E9ED4-CD4F-4789-84A3-E73096F49665}" type="parTrans" cxnId="{AD2079D0-1F91-494A-B364-3045AF57932B}">
      <dgm:prSet/>
      <dgm:spPr/>
      <dgm:t>
        <a:bodyPr/>
        <a:lstStyle/>
        <a:p>
          <a:endParaRPr lang="en-US"/>
        </a:p>
      </dgm:t>
    </dgm:pt>
    <dgm:pt modelId="{5D4F920A-5E02-4AEB-B673-E3AFE23D4744}" type="sibTrans" cxnId="{AD2079D0-1F91-494A-B364-3045AF57932B}">
      <dgm:prSet/>
      <dgm:spPr/>
      <dgm:t>
        <a:bodyPr/>
        <a:lstStyle/>
        <a:p>
          <a:endParaRPr lang="en-US"/>
        </a:p>
      </dgm:t>
    </dgm:pt>
    <dgm:pt modelId="{7604A270-4264-4967-9CC4-FC5A403A78B4}">
      <dgm:prSet/>
      <dgm:spPr/>
      <dgm:t>
        <a:bodyPr/>
        <a:lstStyle/>
        <a:p>
          <a:r>
            <a:rPr lang="en-IN"/>
            <a:t>The sensor contains a very tiny invisible laser source.</a:t>
          </a:r>
          <a:endParaRPr lang="en-US"/>
        </a:p>
      </dgm:t>
    </dgm:pt>
    <dgm:pt modelId="{64D56A1F-AE70-4B31-90FA-EFBA54E2CD93}" type="parTrans" cxnId="{D581C584-3B86-4A2E-B1C8-E241ABA28D0A}">
      <dgm:prSet/>
      <dgm:spPr/>
      <dgm:t>
        <a:bodyPr/>
        <a:lstStyle/>
        <a:p>
          <a:endParaRPr lang="en-US"/>
        </a:p>
      </dgm:t>
    </dgm:pt>
    <dgm:pt modelId="{B6976B0C-D45B-4F18-ACC5-221E5EA08994}" type="sibTrans" cxnId="{D581C584-3B86-4A2E-B1C8-E241ABA28D0A}">
      <dgm:prSet/>
      <dgm:spPr/>
      <dgm:t>
        <a:bodyPr/>
        <a:lstStyle/>
        <a:p>
          <a:endParaRPr lang="en-US"/>
        </a:p>
      </dgm:t>
    </dgm:pt>
    <dgm:pt modelId="{D78F308D-0935-4C87-AA19-E7127122630F}">
      <dgm:prSet/>
      <dgm:spPr/>
      <dgm:t>
        <a:bodyPr/>
        <a:lstStyle/>
        <a:p>
          <a:r>
            <a:rPr lang="en-IN"/>
            <a:t>The VL53L0X can detect the "time of flight", or how long the light has taken to bounce back to the sensor.</a:t>
          </a:r>
          <a:endParaRPr lang="en-US"/>
        </a:p>
      </dgm:t>
    </dgm:pt>
    <dgm:pt modelId="{273546CB-7F02-4E89-A36F-57708F82F81E}" type="parTrans" cxnId="{217D85DF-D38B-46AB-BD57-18E2FBEF4A9D}">
      <dgm:prSet/>
      <dgm:spPr/>
      <dgm:t>
        <a:bodyPr/>
        <a:lstStyle/>
        <a:p>
          <a:endParaRPr lang="en-US"/>
        </a:p>
      </dgm:t>
    </dgm:pt>
    <dgm:pt modelId="{58EF7A16-2A52-4C0A-A149-4AA216B9FF4E}" type="sibTrans" cxnId="{217D85DF-D38B-46AB-BD57-18E2FBEF4A9D}">
      <dgm:prSet/>
      <dgm:spPr/>
      <dgm:t>
        <a:bodyPr/>
        <a:lstStyle/>
        <a:p>
          <a:endParaRPr lang="en-US"/>
        </a:p>
      </dgm:t>
    </dgm:pt>
    <dgm:pt modelId="{50740800-15AE-427B-9CC5-D8383E47EF16}">
      <dgm:prSet/>
      <dgm:spPr/>
      <dgm:t>
        <a:bodyPr/>
        <a:lstStyle/>
        <a:p>
          <a:r>
            <a:rPr lang="en-IN"/>
            <a:t>The sensor can measure approximately 30mm to 1.2 meter in default mode.</a:t>
          </a:r>
          <a:endParaRPr lang="en-US"/>
        </a:p>
      </dgm:t>
    </dgm:pt>
    <dgm:pt modelId="{EFCCFD9C-B92B-47F9-AF24-E89E5DD3AFCB}" type="parTrans" cxnId="{65E543F5-074B-4605-9220-C935D09A6135}">
      <dgm:prSet/>
      <dgm:spPr/>
      <dgm:t>
        <a:bodyPr/>
        <a:lstStyle/>
        <a:p>
          <a:endParaRPr lang="en-US"/>
        </a:p>
      </dgm:t>
    </dgm:pt>
    <dgm:pt modelId="{F0A85869-00B2-46BE-B199-70A2037FB1D5}" type="sibTrans" cxnId="{65E543F5-074B-4605-9220-C935D09A6135}">
      <dgm:prSet/>
      <dgm:spPr/>
      <dgm:t>
        <a:bodyPr/>
        <a:lstStyle/>
        <a:p>
          <a:endParaRPr lang="en-US"/>
        </a:p>
      </dgm:t>
    </dgm:pt>
    <dgm:pt modelId="{39E247FC-ABC4-E74C-B59F-E27874686EAE}" type="pres">
      <dgm:prSet presAssocID="{F2AF3F15-2967-49F1-8D25-AB211233B449}" presName="linear" presStyleCnt="0">
        <dgm:presLayoutVars>
          <dgm:animLvl val="lvl"/>
          <dgm:resizeHandles val="exact"/>
        </dgm:presLayoutVars>
      </dgm:prSet>
      <dgm:spPr/>
    </dgm:pt>
    <dgm:pt modelId="{82ACDD69-716B-684A-A939-128B2AAEE11A}" type="pres">
      <dgm:prSet presAssocID="{73295268-AE65-4E21-B29C-FBE0F04EC4F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2850F7-0B1D-5840-9D99-8C49BD8BC15B}" type="pres">
      <dgm:prSet presAssocID="{73295268-AE65-4E21-B29C-FBE0F04EC4F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74791C-701C-4F70-AE76-9B86DD670E0C}" srcId="{F2AF3F15-2967-49F1-8D25-AB211233B449}" destId="{73295268-AE65-4E21-B29C-FBE0F04EC4F9}" srcOrd="0" destOrd="0" parTransId="{5A189431-22D7-46A8-954B-46DA30E878E6}" sibTransId="{CBCF43CA-CEB6-4BCA-8EBD-85615C9C0E26}"/>
    <dgm:cxn modelId="{F1DDE030-0075-BA41-A174-2D15351E5BD5}" type="presOf" srcId="{7604A270-4264-4967-9CC4-FC5A403A78B4}" destId="{612850F7-0B1D-5840-9D99-8C49BD8BC15B}" srcOrd="0" destOrd="4" presId="urn:microsoft.com/office/officeart/2005/8/layout/vList2"/>
    <dgm:cxn modelId="{F5A2163C-793D-194B-A394-387C63A3F100}" type="presOf" srcId="{73295268-AE65-4E21-B29C-FBE0F04EC4F9}" destId="{82ACDD69-716B-684A-A939-128B2AAEE11A}" srcOrd="0" destOrd="0" presId="urn:microsoft.com/office/officeart/2005/8/layout/vList2"/>
    <dgm:cxn modelId="{D581C584-3B86-4A2E-B1C8-E241ABA28D0A}" srcId="{FB6B6C5D-388D-4F55-8DEF-4CD0ACE00918}" destId="{7604A270-4264-4967-9CC4-FC5A403A78B4}" srcOrd="3" destOrd="0" parTransId="{64D56A1F-AE70-4B31-90FA-EFBA54E2CD93}" sibTransId="{B6976B0C-D45B-4F18-ACC5-221E5EA08994}"/>
    <dgm:cxn modelId="{7744B89D-AC27-1045-B8AC-C018AB798A42}" type="presOf" srcId="{04D4D70A-2C4C-4608-BA3B-1A4BAAFB9B56}" destId="{612850F7-0B1D-5840-9D99-8C49BD8BC15B}" srcOrd="0" destOrd="2" presId="urn:microsoft.com/office/officeart/2005/8/layout/vList2"/>
    <dgm:cxn modelId="{0F88C6A2-2CDC-AF4D-B66E-1E8625D599CC}" type="presOf" srcId="{AE324F7D-AA5B-4162-B235-FF9476387386}" destId="{612850F7-0B1D-5840-9D99-8C49BD8BC15B}" srcOrd="0" destOrd="1" presId="urn:microsoft.com/office/officeart/2005/8/layout/vList2"/>
    <dgm:cxn modelId="{A4DCB6A6-E147-4E21-9959-7ACB1DE8802F}" srcId="{FB6B6C5D-388D-4F55-8DEF-4CD0ACE00918}" destId="{04D4D70A-2C4C-4608-BA3B-1A4BAAFB9B56}" srcOrd="1" destOrd="0" parTransId="{70FF14D1-F50D-41EA-84F5-91C5A274A875}" sibTransId="{5D6177EB-D95C-4871-88E9-1244E3BB6C57}"/>
    <dgm:cxn modelId="{530E64A8-D768-C748-BFD6-8BD49EFD79C8}" type="presOf" srcId="{FB6B6C5D-388D-4F55-8DEF-4CD0ACE00918}" destId="{612850F7-0B1D-5840-9D99-8C49BD8BC15B}" srcOrd="0" destOrd="0" presId="urn:microsoft.com/office/officeart/2005/8/layout/vList2"/>
    <dgm:cxn modelId="{10076CAD-6DE0-B844-871D-1E1468BEC1BE}" type="presOf" srcId="{F2AF3F15-2967-49F1-8D25-AB211233B449}" destId="{39E247FC-ABC4-E74C-B59F-E27874686EAE}" srcOrd="0" destOrd="0" presId="urn:microsoft.com/office/officeart/2005/8/layout/vList2"/>
    <dgm:cxn modelId="{F61768B1-D8D0-0741-BABE-C7233B9920B9}" type="presOf" srcId="{D78F308D-0935-4C87-AA19-E7127122630F}" destId="{612850F7-0B1D-5840-9D99-8C49BD8BC15B}" srcOrd="0" destOrd="5" presId="urn:microsoft.com/office/officeart/2005/8/layout/vList2"/>
    <dgm:cxn modelId="{6B742FBD-274E-2543-AA39-05731808A195}" type="presOf" srcId="{B16A9639-1980-4923-8D0D-7A17775D5449}" destId="{612850F7-0B1D-5840-9D99-8C49BD8BC15B}" srcOrd="0" destOrd="3" presId="urn:microsoft.com/office/officeart/2005/8/layout/vList2"/>
    <dgm:cxn modelId="{C4D39ACB-3406-4CFA-9B1C-872289FF5F1D}" srcId="{73295268-AE65-4E21-B29C-FBE0F04EC4F9}" destId="{FB6B6C5D-388D-4F55-8DEF-4CD0ACE00918}" srcOrd="0" destOrd="0" parTransId="{47A3240F-8C7C-405E-A32E-28C911703A4E}" sibTransId="{B2FEBC51-1178-48B2-B546-8EF53EE8969F}"/>
    <dgm:cxn modelId="{AD2079D0-1F91-494A-B364-3045AF57932B}" srcId="{FB6B6C5D-388D-4F55-8DEF-4CD0ACE00918}" destId="{B16A9639-1980-4923-8D0D-7A17775D5449}" srcOrd="2" destOrd="0" parTransId="{029E9ED4-CD4F-4789-84A3-E73096F49665}" sibTransId="{5D4F920A-5E02-4AEB-B673-E3AFE23D4744}"/>
    <dgm:cxn modelId="{217D85DF-D38B-46AB-BD57-18E2FBEF4A9D}" srcId="{FB6B6C5D-388D-4F55-8DEF-4CD0ACE00918}" destId="{D78F308D-0935-4C87-AA19-E7127122630F}" srcOrd="4" destOrd="0" parTransId="{273546CB-7F02-4E89-A36F-57708F82F81E}" sibTransId="{58EF7A16-2A52-4C0A-A149-4AA216B9FF4E}"/>
    <dgm:cxn modelId="{EDB5E4E8-8A08-BB47-8F42-F52C215F28AE}" type="presOf" srcId="{50740800-15AE-427B-9CC5-D8383E47EF16}" destId="{612850F7-0B1D-5840-9D99-8C49BD8BC15B}" srcOrd="0" destOrd="6" presId="urn:microsoft.com/office/officeart/2005/8/layout/vList2"/>
    <dgm:cxn modelId="{94A67CEE-ED9E-4C4E-809B-2C475BA2F3A1}" srcId="{FB6B6C5D-388D-4F55-8DEF-4CD0ACE00918}" destId="{AE324F7D-AA5B-4162-B235-FF9476387386}" srcOrd="0" destOrd="0" parTransId="{837EE5D3-8228-4FB1-9549-0E7108D5B95E}" sibTransId="{3285A3C4-5C60-4C48-A972-DF28848FD2F8}"/>
    <dgm:cxn modelId="{65E543F5-074B-4605-9220-C935D09A6135}" srcId="{FB6B6C5D-388D-4F55-8DEF-4CD0ACE00918}" destId="{50740800-15AE-427B-9CC5-D8383E47EF16}" srcOrd="5" destOrd="0" parTransId="{EFCCFD9C-B92B-47F9-AF24-E89E5DD3AFCB}" sibTransId="{F0A85869-00B2-46BE-B199-70A2037FB1D5}"/>
    <dgm:cxn modelId="{82AEF063-613C-A848-850D-95A0D49668AA}" type="presParOf" srcId="{39E247FC-ABC4-E74C-B59F-E27874686EAE}" destId="{82ACDD69-716B-684A-A939-128B2AAEE11A}" srcOrd="0" destOrd="0" presId="urn:microsoft.com/office/officeart/2005/8/layout/vList2"/>
    <dgm:cxn modelId="{F35969D2-3BFD-024F-B89D-ED059B80AA0C}" type="presParOf" srcId="{39E247FC-ABC4-E74C-B59F-E27874686EAE}" destId="{612850F7-0B1D-5840-9D99-8C49BD8BC15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C6A590-7AC0-48CE-8509-F2E3816113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218F22-61F9-47A9-A615-0271BC9A0BA7}">
      <dgm:prSet/>
      <dgm:spPr/>
      <dgm:t>
        <a:bodyPr/>
        <a:lstStyle/>
        <a:p>
          <a:r>
            <a:rPr lang="en-US" b="1"/>
            <a:t>ALLNET B29_2 Pulse Sensor</a:t>
          </a:r>
          <a:endParaRPr lang="en-US"/>
        </a:p>
      </dgm:t>
    </dgm:pt>
    <dgm:pt modelId="{43473805-E2E1-41A4-A9F7-D3AC120A6BBB}" type="parTrans" cxnId="{F99235A9-49E2-4909-92DF-EB09EE2453FF}">
      <dgm:prSet/>
      <dgm:spPr/>
      <dgm:t>
        <a:bodyPr/>
        <a:lstStyle/>
        <a:p>
          <a:endParaRPr lang="en-US"/>
        </a:p>
      </dgm:t>
    </dgm:pt>
    <dgm:pt modelId="{45D90E17-DD81-41DD-AC28-34CDEBA026DD}" type="sibTrans" cxnId="{F99235A9-49E2-4909-92DF-EB09EE2453FF}">
      <dgm:prSet/>
      <dgm:spPr/>
      <dgm:t>
        <a:bodyPr/>
        <a:lstStyle/>
        <a:p>
          <a:endParaRPr lang="en-US"/>
        </a:p>
      </dgm:t>
    </dgm:pt>
    <dgm:pt modelId="{D6D93263-9272-4827-AA2A-F2B0F6D67207}">
      <dgm:prSet/>
      <dgm:spPr/>
      <dgm:t>
        <a:bodyPr/>
        <a:lstStyle/>
        <a:p>
          <a:r>
            <a:rPr lang="en-US" i="1"/>
            <a:t>Sensing Requirements</a:t>
          </a:r>
          <a:endParaRPr lang="en-US"/>
        </a:p>
      </dgm:t>
    </dgm:pt>
    <dgm:pt modelId="{3C41226E-0984-4088-9006-659009A81F27}" type="parTrans" cxnId="{3A162906-412C-4819-962D-F218A6DFD0EE}">
      <dgm:prSet/>
      <dgm:spPr/>
      <dgm:t>
        <a:bodyPr/>
        <a:lstStyle/>
        <a:p>
          <a:endParaRPr lang="en-US"/>
        </a:p>
      </dgm:t>
    </dgm:pt>
    <dgm:pt modelId="{87D16801-BC97-4CB5-B332-146A1B3FF046}" type="sibTrans" cxnId="{3A162906-412C-4819-962D-F218A6DFD0EE}">
      <dgm:prSet/>
      <dgm:spPr/>
      <dgm:t>
        <a:bodyPr/>
        <a:lstStyle/>
        <a:p>
          <a:endParaRPr lang="en-US"/>
        </a:p>
      </dgm:t>
    </dgm:pt>
    <dgm:pt modelId="{3EB42F56-1EC7-45B2-9A42-9C3FCBDC5334}">
      <dgm:prSet/>
      <dgm:spPr/>
      <dgm:t>
        <a:bodyPr/>
        <a:lstStyle/>
        <a:p>
          <a:r>
            <a:rPr lang="en-US"/>
            <a:t>The IFTTT event will be triggered when the pulse of the person in subject is 88 beats per minute.</a:t>
          </a:r>
        </a:p>
      </dgm:t>
    </dgm:pt>
    <dgm:pt modelId="{0301F960-0B6D-4E39-8AF1-02371D06FC6C}" type="parTrans" cxnId="{005DF78B-F578-4D95-8259-AF68278137C1}">
      <dgm:prSet/>
      <dgm:spPr/>
      <dgm:t>
        <a:bodyPr/>
        <a:lstStyle/>
        <a:p>
          <a:endParaRPr lang="en-US"/>
        </a:p>
      </dgm:t>
    </dgm:pt>
    <dgm:pt modelId="{217950A0-5504-4F31-8BA8-6096C53102DE}" type="sibTrans" cxnId="{005DF78B-F578-4D95-8259-AF68278137C1}">
      <dgm:prSet/>
      <dgm:spPr/>
      <dgm:t>
        <a:bodyPr/>
        <a:lstStyle/>
        <a:p>
          <a:endParaRPr lang="en-US"/>
        </a:p>
      </dgm:t>
    </dgm:pt>
    <dgm:pt modelId="{FF4CDEED-3E80-4880-A50A-A70349BAC7F0}">
      <dgm:prSet/>
      <dgm:spPr/>
      <dgm:t>
        <a:bodyPr/>
        <a:lstStyle/>
        <a:p>
          <a:r>
            <a:rPr lang="en-US"/>
            <a:t>For our project, we are using AOUT pin, It is the direct measure of the sensor value.</a:t>
          </a:r>
        </a:p>
      </dgm:t>
    </dgm:pt>
    <dgm:pt modelId="{6214520F-3054-47CA-B31B-C4230FEABA91}" type="parTrans" cxnId="{D3341F3E-55B3-4103-944E-194096DAD1AF}">
      <dgm:prSet/>
      <dgm:spPr/>
      <dgm:t>
        <a:bodyPr/>
        <a:lstStyle/>
        <a:p>
          <a:endParaRPr lang="en-US"/>
        </a:p>
      </dgm:t>
    </dgm:pt>
    <dgm:pt modelId="{9CFC544B-C1A5-4F3C-BB9D-517593A22372}" type="sibTrans" cxnId="{D3341F3E-55B3-4103-944E-194096DAD1AF}">
      <dgm:prSet/>
      <dgm:spPr/>
      <dgm:t>
        <a:bodyPr/>
        <a:lstStyle/>
        <a:p>
          <a:endParaRPr lang="en-US"/>
        </a:p>
      </dgm:t>
    </dgm:pt>
    <dgm:pt modelId="{250D8934-7BFE-4D58-93D7-123E0CAD3DF9}">
      <dgm:prSet/>
      <dgm:spPr/>
      <dgm:t>
        <a:bodyPr/>
        <a:lstStyle/>
        <a:p>
          <a:r>
            <a:rPr lang="en-US"/>
            <a:t>The Sensor has two LEDs. </a:t>
          </a:r>
        </a:p>
      </dgm:t>
    </dgm:pt>
    <dgm:pt modelId="{43D50A76-F6A9-4899-B4DF-FC94BAF36B7F}" type="parTrans" cxnId="{CB6052C9-2F43-4E9E-8F99-87D44D95804E}">
      <dgm:prSet/>
      <dgm:spPr/>
      <dgm:t>
        <a:bodyPr/>
        <a:lstStyle/>
        <a:p>
          <a:endParaRPr lang="en-US"/>
        </a:p>
      </dgm:t>
    </dgm:pt>
    <dgm:pt modelId="{F05B61A7-2FD8-4F4F-A43A-5D66F99CA10E}" type="sibTrans" cxnId="{CB6052C9-2F43-4E9E-8F99-87D44D95804E}">
      <dgm:prSet/>
      <dgm:spPr/>
      <dgm:t>
        <a:bodyPr/>
        <a:lstStyle/>
        <a:p>
          <a:endParaRPr lang="en-US"/>
        </a:p>
      </dgm:t>
    </dgm:pt>
    <dgm:pt modelId="{3CAE992B-B442-4A4A-B881-D2ED44229465}">
      <dgm:prSet/>
      <dgm:spPr/>
      <dgm:t>
        <a:bodyPr/>
        <a:lstStyle/>
        <a:p>
          <a:r>
            <a:rPr lang="en-US"/>
            <a:t>LED1: Indicates that the sensor is supplied with voltage.</a:t>
          </a:r>
        </a:p>
      </dgm:t>
    </dgm:pt>
    <dgm:pt modelId="{09F9BA68-3F7B-4E6E-90BA-AAEB76434147}" type="parTrans" cxnId="{501AB88F-F4B0-4FFE-8599-FC32F30104A4}">
      <dgm:prSet/>
      <dgm:spPr/>
      <dgm:t>
        <a:bodyPr/>
        <a:lstStyle/>
        <a:p>
          <a:endParaRPr lang="en-US"/>
        </a:p>
      </dgm:t>
    </dgm:pt>
    <dgm:pt modelId="{BEA2E0DA-445A-4794-8DAE-81A9BC3F6D97}" type="sibTrans" cxnId="{501AB88F-F4B0-4FFE-8599-FC32F30104A4}">
      <dgm:prSet/>
      <dgm:spPr/>
      <dgm:t>
        <a:bodyPr/>
        <a:lstStyle/>
        <a:p>
          <a:endParaRPr lang="en-US"/>
        </a:p>
      </dgm:t>
    </dgm:pt>
    <dgm:pt modelId="{6007E592-9C21-480F-A924-6181B4AF52AB}">
      <dgm:prSet/>
      <dgm:spPr/>
      <dgm:t>
        <a:bodyPr/>
        <a:lstStyle/>
        <a:p>
          <a:r>
            <a:rPr lang="en-US"/>
            <a:t>LED2: Indicates that the heartbeat has exceeded the limit value.</a:t>
          </a:r>
        </a:p>
      </dgm:t>
    </dgm:pt>
    <dgm:pt modelId="{1391B0B4-B8C7-4B97-BA0A-1152BB0FBC82}" type="parTrans" cxnId="{8B50F498-4768-408E-B8C7-FA732DF6CF0E}">
      <dgm:prSet/>
      <dgm:spPr/>
      <dgm:t>
        <a:bodyPr/>
        <a:lstStyle/>
        <a:p>
          <a:endParaRPr lang="en-US"/>
        </a:p>
      </dgm:t>
    </dgm:pt>
    <dgm:pt modelId="{B52AE327-4503-492B-8958-D439473753D2}" type="sibTrans" cxnId="{8B50F498-4768-408E-B8C7-FA732DF6CF0E}">
      <dgm:prSet/>
      <dgm:spPr/>
      <dgm:t>
        <a:bodyPr/>
        <a:lstStyle/>
        <a:p>
          <a:endParaRPr lang="en-US"/>
        </a:p>
      </dgm:t>
    </dgm:pt>
    <dgm:pt modelId="{52F18089-89E8-3A4F-9EE9-797BCF0A8844}" type="pres">
      <dgm:prSet presAssocID="{60C6A590-7AC0-48CE-8509-F2E381611373}" presName="linear" presStyleCnt="0">
        <dgm:presLayoutVars>
          <dgm:animLvl val="lvl"/>
          <dgm:resizeHandles val="exact"/>
        </dgm:presLayoutVars>
      </dgm:prSet>
      <dgm:spPr/>
    </dgm:pt>
    <dgm:pt modelId="{72DA1F39-9E22-A24F-8031-9335AFEE6E04}" type="pres">
      <dgm:prSet presAssocID="{67218F22-61F9-47A9-A615-0271BC9A0BA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FFDD2B-B89A-604C-B23D-22F65F29E588}" type="pres">
      <dgm:prSet presAssocID="{67218F22-61F9-47A9-A615-0271BC9A0BA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162906-412C-4819-962D-F218A6DFD0EE}" srcId="{67218F22-61F9-47A9-A615-0271BC9A0BA7}" destId="{D6D93263-9272-4827-AA2A-F2B0F6D67207}" srcOrd="0" destOrd="0" parTransId="{3C41226E-0984-4088-9006-659009A81F27}" sibTransId="{87D16801-BC97-4CB5-B332-146A1B3FF046}"/>
    <dgm:cxn modelId="{D3341F3E-55B3-4103-944E-194096DAD1AF}" srcId="{D6D93263-9272-4827-AA2A-F2B0F6D67207}" destId="{FF4CDEED-3E80-4880-A50A-A70349BAC7F0}" srcOrd="1" destOrd="0" parTransId="{6214520F-3054-47CA-B31B-C4230FEABA91}" sibTransId="{9CFC544B-C1A5-4F3C-BB9D-517593A22372}"/>
    <dgm:cxn modelId="{7EE67D3E-1BA1-3640-AC23-6A55A0444EA2}" type="presOf" srcId="{67218F22-61F9-47A9-A615-0271BC9A0BA7}" destId="{72DA1F39-9E22-A24F-8031-9335AFEE6E04}" srcOrd="0" destOrd="0" presId="urn:microsoft.com/office/officeart/2005/8/layout/vList2"/>
    <dgm:cxn modelId="{C55B9D3F-74A9-4342-802B-C32BFF871C11}" type="presOf" srcId="{6007E592-9C21-480F-A924-6181B4AF52AB}" destId="{34FFDD2B-B89A-604C-B23D-22F65F29E588}" srcOrd="0" destOrd="5" presId="urn:microsoft.com/office/officeart/2005/8/layout/vList2"/>
    <dgm:cxn modelId="{00EB7B5C-DE51-FA41-BB83-8BAE5776A771}" type="presOf" srcId="{250D8934-7BFE-4D58-93D7-123E0CAD3DF9}" destId="{34FFDD2B-B89A-604C-B23D-22F65F29E588}" srcOrd="0" destOrd="3" presId="urn:microsoft.com/office/officeart/2005/8/layout/vList2"/>
    <dgm:cxn modelId="{44A4D74B-CF9C-DA4C-8BAE-6646989F7F04}" type="presOf" srcId="{3EB42F56-1EC7-45B2-9A42-9C3FCBDC5334}" destId="{34FFDD2B-B89A-604C-B23D-22F65F29E588}" srcOrd="0" destOrd="1" presId="urn:microsoft.com/office/officeart/2005/8/layout/vList2"/>
    <dgm:cxn modelId="{9FC93F71-ABF3-E54D-BE40-9E6EDCA76A11}" type="presOf" srcId="{60C6A590-7AC0-48CE-8509-F2E381611373}" destId="{52F18089-89E8-3A4F-9EE9-797BCF0A8844}" srcOrd="0" destOrd="0" presId="urn:microsoft.com/office/officeart/2005/8/layout/vList2"/>
    <dgm:cxn modelId="{9787BC7A-7886-354D-8AC8-14DCD1D5225E}" type="presOf" srcId="{FF4CDEED-3E80-4880-A50A-A70349BAC7F0}" destId="{34FFDD2B-B89A-604C-B23D-22F65F29E588}" srcOrd="0" destOrd="2" presId="urn:microsoft.com/office/officeart/2005/8/layout/vList2"/>
    <dgm:cxn modelId="{005DF78B-F578-4D95-8259-AF68278137C1}" srcId="{D6D93263-9272-4827-AA2A-F2B0F6D67207}" destId="{3EB42F56-1EC7-45B2-9A42-9C3FCBDC5334}" srcOrd="0" destOrd="0" parTransId="{0301F960-0B6D-4E39-8AF1-02371D06FC6C}" sibTransId="{217950A0-5504-4F31-8BA8-6096C53102DE}"/>
    <dgm:cxn modelId="{501AB88F-F4B0-4FFE-8599-FC32F30104A4}" srcId="{D6D93263-9272-4827-AA2A-F2B0F6D67207}" destId="{3CAE992B-B442-4A4A-B881-D2ED44229465}" srcOrd="3" destOrd="0" parTransId="{09F9BA68-3F7B-4E6E-90BA-AAEB76434147}" sibTransId="{BEA2E0DA-445A-4794-8DAE-81A9BC3F6D97}"/>
    <dgm:cxn modelId="{8B50F498-4768-408E-B8C7-FA732DF6CF0E}" srcId="{D6D93263-9272-4827-AA2A-F2B0F6D67207}" destId="{6007E592-9C21-480F-A924-6181B4AF52AB}" srcOrd="4" destOrd="0" parTransId="{1391B0B4-B8C7-4B97-BA0A-1152BB0FBC82}" sibTransId="{B52AE327-4503-492B-8958-D439473753D2}"/>
    <dgm:cxn modelId="{E7866E9C-A88D-3943-8E10-B621941ABB84}" type="presOf" srcId="{D6D93263-9272-4827-AA2A-F2B0F6D67207}" destId="{34FFDD2B-B89A-604C-B23D-22F65F29E588}" srcOrd="0" destOrd="0" presId="urn:microsoft.com/office/officeart/2005/8/layout/vList2"/>
    <dgm:cxn modelId="{F99235A9-49E2-4909-92DF-EB09EE2453FF}" srcId="{60C6A590-7AC0-48CE-8509-F2E381611373}" destId="{67218F22-61F9-47A9-A615-0271BC9A0BA7}" srcOrd="0" destOrd="0" parTransId="{43473805-E2E1-41A4-A9F7-D3AC120A6BBB}" sibTransId="{45D90E17-DD81-41DD-AC28-34CDEBA026DD}"/>
    <dgm:cxn modelId="{CB6052C9-2F43-4E9E-8F99-87D44D95804E}" srcId="{D6D93263-9272-4827-AA2A-F2B0F6D67207}" destId="{250D8934-7BFE-4D58-93D7-123E0CAD3DF9}" srcOrd="2" destOrd="0" parTransId="{43D50A76-F6A9-4899-B4DF-FC94BAF36B7F}" sibTransId="{F05B61A7-2FD8-4F4F-A43A-5D66F99CA10E}"/>
    <dgm:cxn modelId="{77A34DE8-666E-C448-860E-7DC2474645E9}" type="presOf" srcId="{3CAE992B-B442-4A4A-B881-D2ED44229465}" destId="{34FFDD2B-B89A-604C-B23D-22F65F29E588}" srcOrd="0" destOrd="4" presId="urn:microsoft.com/office/officeart/2005/8/layout/vList2"/>
    <dgm:cxn modelId="{5EA35DCA-FDA9-5748-808F-65AC2BB0E557}" type="presParOf" srcId="{52F18089-89E8-3A4F-9EE9-797BCF0A8844}" destId="{72DA1F39-9E22-A24F-8031-9335AFEE6E04}" srcOrd="0" destOrd="0" presId="urn:microsoft.com/office/officeart/2005/8/layout/vList2"/>
    <dgm:cxn modelId="{8CB9C55D-EF72-5B4F-9EA4-0DA450331833}" type="presParOf" srcId="{52F18089-89E8-3A4F-9EE9-797BCF0A8844}" destId="{34FFDD2B-B89A-604C-B23D-22F65F29E5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DF2AE-1C73-F64F-A95E-7E48B8D89C46}">
      <dsp:nvSpPr>
        <dsp:cNvPr id="0" name=""/>
        <dsp:cNvSpPr/>
      </dsp:nvSpPr>
      <dsp:spPr>
        <a:xfrm>
          <a:off x="0" y="174997"/>
          <a:ext cx="567045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Grove - Dust Sensor (</a:t>
          </a:r>
          <a:r>
            <a:rPr lang="en-GB" sz="2300" b="1" kern="1200"/>
            <a:t>PPD42NS)</a:t>
          </a:r>
          <a:r>
            <a:rPr lang="en-GB" sz="2300" kern="1200"/>
            <a:t> </a:t>
          </a:r>
          <a:endParaRPr lang="en-US" sz="2300" kern="1200" dirty="0"/>
        </a:p>
      </dsp:txBody>
      <dsp:txXfrm>
        <a:off x="26930" y="201927"/>
        <a:ext cx="5616592" cy="497795"/>
      </dsp:txXfrm>
    </dsp:sp>
    <dsp:sp modelId="{8F1204BD-FD35-B346-8CE1-AA2F39C2D5D9}">
      <dsp:nvSpPr>
        <dsp:cNvPr id="0" name=""/>
        <dsp:cNvSpPr/>
      </dsp:nvSpPr>
      <dsp:spPr>
        <a:xfrm>
          <a:off x="0" y="726652"/>
          <a:ext cx="5670452" cy="22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3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Sensing Requirements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The Sensor will trigger IFTTT event, if the sensor reading is more than 1500 particles per cubicle feet.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The sensor should be kept in upright position for better results.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For better accuracy, the sensor should be kept on 3 minutes, before being considered for collecting Sensor Data</a:t>
          </a:r>
          <a:endParaRPr lang="en-US" sz="1800" kern="1200"/>
        </a:p>
      </dsp:txBody>
      <dsp:txXfrm>
        <a:off x="0" y="726652"/>
        <a:ext cx="5670452" cy="2237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CDD69-716B-684A-A939-128B2AAEE11A}">
      <dsp:nvSpPr>
        <dsp:cNvPr id="0" name=""/>
        <dsp:cNvSpPr/>
      </dsp:nvSpPr>
      <dsp:spPr>
        <a:xfrm>
          <a:off x="0" y="129539"/>
          <a:ext cx="566928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Adafruit VL53L0X ToF Sensor</a:t>
          </a:r>
          <a:endParaRPr lang="en-US" sz="2300" kern="1200"/>
        </a:p>
      </dsp:txBody>
      <dsp:txXfrm>
        <a:off x="26930" y="156469"/>
        <a:ext cx="5615420" cy="497795"/>
      </dsp:txXfrm>
    </dsp:sp>
    <dsp:sp modelId="{612850F7-0B1D-5840-9D99-8C49BD8BC15B}">
      <dsp:nvSpPr>
        <dsp:cNvPr id="0" name=""/>
        <dsp:cNvSpPr/>
      </dsp:nvSpPr>
      <dsp:spPr>
        <a:xfrm>
          <a:off x="0" y="681194"/>
          <a:ext cx="5669280" cy="371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i="1" kern="1200"/>
            <a:t>Sensing Requirements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Triggering the IFTTT event, the distance between the human body and sensor should be more than 180mm.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SCL pin should be connected to G33 pin of M5StickC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SDA pin should be connected to G32 pin of M5StickC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sensor contains a very tiny invisible laser source.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VL53L0X can detect the "time of flight", or how long the light has taken to bounce back to the sensor.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sensor can measure approximately 30mm to 1.2 meter in default mode.</a:t>
          </a:r>
          <a:endParaRPr lang="en-US" sz="1800" kern="1200"/>
        </a:p>
      </dsp:txBody>
      <dsp:txXfrm>
        <a:off x="0" y="681194"/>
        <a:ext cx="5669280" cy="371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A1F39-9E22-A24F-8031-9335AFEE6E04}">
      <dsp:nvSpPr>
        <dsp:cNvPr id="0" name=""/>
        <dsp:cNvSpPr/>
      </dsp:nvSpPr>
      <dsp:spPr>
        <a:xfrm>
          <a:off x="0" y="144127"/>
          <a:ext cx="543012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ALLNET B29_2 Pulse Sensor</a:t>
          </a:r>
          <a:endParaRPr lang="en-US" sz="2100" kern="1200"/>
        </a:p>
      </dsp:txBody>
      <dsp:txXfrm>
        <a:off x="24588" y="168715"/>
        <a:ext cx="5380953" cy="454509"/>
      </dsp:txXfrm>
    </dsp:sp>
    <dsp:sp modelId="{34FFDD2B-B89A-604C-B23D-22F65F29E588}">
      <dsp:nvSpPr>
        <dsp:cNvPr id="0" name=""/>
        <dsp:cNvSpPr/>
      </dsp:nvSpPr>
      <dsp:spPr>
        <a:xfrm>
          <a:off x="0" y="647812"/>
          <a:ext cx="5430129" cy="2347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1" kern="1200"/>
            <a:t>Sensing Requirements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 IFTTT event will be triggered when the pulse of the person in subject is 88 beats per minute.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our project, we are using AOUT pin, It is the direct measure of the sensor value.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 Sensor has two LEDs.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LED1: Indicates that the sensor is supplied with voltage.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LED2: Indicates that the heartbeat has exceeded the limit value.</a:t>
          </a:r>
        </a:p>
      </dsp:txBody>
      <dsp:txXfrm>
        <a:off x="0" y="647812"/>
        <a:ext cx="5430129" cy="2347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09A67-2650-4AEB-9321-F9E693DD72D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6C1C3-9C7B-4109-9146-3FF677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9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D04-F3EC-420A-A6BB-4B6BB08C7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3E4E4-F944-40B9-9DA8-3CCA1DB37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7FD-B665-4677-AA40-0088C179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7EDC-4CDC-414D-98DD-11E529420E5A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AB5F-080C-466D-87FB-2531094E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093D-BD52-4CC9-A66C-1E7F52D3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B7858-A9D2-4100-892C-1E868DA64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5173" y="1679945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77B2-FD7A-44F1-9F24-BB3A3006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A543A-045C-4941-BEA2-01D94EB55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18D6-A0F9-4D0D-8A2E-903224E3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4453-0482-4AE3-932E-5225F8412155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8BA9C-8686-4D2C-A920-1AB80981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1EE91-B592-4A85-BFC1-467C0277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DF14F-D9A5-414E-9665-0A0BBFEBB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DC2E-03C9-4124-B2A7-AC550B22A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6AAC7-2B02-4DF7-84AE-7E64A585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6F63-55B1-4772-B1FB-71E1E028A89A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A1FE3-7FDA-43E3-870C-7760D6E8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B3E1-C356-487C-972D-1FBE7FAC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CB61-5608-4CD4-A234-092CF96F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9CFE8-DF37-411C-8ED3-D5D2A0715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78A59-27AB-4E74-891E-23758E40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A08AB-D0F3-4B46-A4EB-F7834E5DC2BA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5D89-8D7A-48A5-8313-9E0E433E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7B18-7DDF-4C4C-B168-989EB693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229AB-7492-4CA1-85AF-9A43CA1CA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294A-4DA3-4220-BF84-393392B8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9ADF-3E15-412C-93A5-E3D8A357B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415BE-4886-41CF-9945-1B5752E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D5DE-FEF7-4BDC-9127-65B0E727547C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150E-628F-4AC7-87B9-FE073954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861C-B164-4DF8-8F67-CAD15206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ACFBE-3231-4C8D-BB41-5B6CDC2B1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1336-CB3F-47DA-BBB8-973709C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7DB2-6000-433B-BBFA-BC3D64183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60F11-50A7-4E18-AA8A-96B22304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8062D-E500-4FBC-B591-21BD48B6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4332-FDEA-43FB-A173-B30053DE72F4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D931C-08C4-4C12-A655-D2248CE9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DE54D-213F-44F1-94F8-520524A2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A13A-DA0B-4AE2-B87B-1DC27FFA3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3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1307-8311-4E91-808A-FC4821B0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75FD-3CFB-460B-838D-89C095B4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1EC02-99E3-4EAA-91E0-46E3C6FD1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203A5-3336-4901-941C-6645A17FF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798E5-E2ED-4E84-820E-D27F4835A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3CA94-65AF-4F4F-9DBF-D78B5BB7D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4693-5D4F-4DC0-A320-EE487A1714EC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902AE-9B73-4008-A9F0-01A1FFE9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123A4-E361-4433-891D-149A6860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C88BFC-CAA6-4B91-8381-E1387196B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8B26-40E6-47D6-AE4C-DE02C0C8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08229-8D55-43F0-9087-AE3750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A5ABA-965C-4641-B2B3-B166A03E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9ED2A-63D5-4049-9E13-40C238DF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9C2563-6D11-4B8F-96F0-066CC99E1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39" y="707441"/>
            <a:ext cx="1140854" cy="6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343A8-7C88-4A64-B914-6ABDA199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B2B0-5CAA-44FC-B6E2-1AD158DF3B31}" type="datetime1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C5251-C88B-4FF2-AF21-33F4BAC1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AE03-8A21-479B-8D64-DAD7EC2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52AF7-7B2B-4A3C-AFF7-D2DC47380A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A6F7-2B9F-41F6-8111-5B4E57C8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6750-4A34-4E7B-BEF3-AD154F8D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1CBD0-8D0B-48BA-909D-10797DBA7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1BEA-8FC4-4902-BF5B-259035C6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D86-5693-44B4-83C1-D1BCEFC32D4E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1EEAB-278C-4AFD-A7F6-35CFC088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02F3-9A70-487F-AEAD-DC9769B8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609AB-98E2-4BDD-B294-501C8E0CE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4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ECD-0F9A-46F4-AE2B-E76FEBE9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9A49E-F1C3-4E4D-B40F-DF67CBFA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A8C94-AC03-4E94-9D70-961ED5160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B45D3-8930-4127-8EEF-AD9A4E2F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C08-2739-4799-9370-5EA17542CBC4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2AC5-3213-497A-8529-77CFB600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FEB6-6E9C-462D-80C5-2F984DB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1A1A9-AD36-4B2B-8F70-AA7164777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10B29-263D-4ED0-9007-E4419A92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E271F-FD0C-41A1-B35B-147D7C3C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9550D-2FC2-4628-9673-58F6732AD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353CD-44F8-436E-94DA-D0AAC4F538E0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C6016-061D-41E8-A952-17DBBAE29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A2EA-2581-4B50-8161-EFA680960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vibhu.badola@hof-university.de" TargetMode="External"/><Relationship Id="rId3" Type="http://schemas.microsoft.com/office/2007/relationships/hdphoto" Target="../media/hdphoto1.wdp"/><Relationship Id="rId7" Type="http://schemas.openxmlformats.org/officeDocument/2006/relationships/hyperlink" Target="mailto:ranjib.raj@hof-university.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gohith.kanchinatham@hof-university.de" TargetMode="External"/><Relationship Id="rId4" Type="http://schemas.openxmlformats.org/officeDocument/2006/relationships/hyperlink" Target="mailto:baki.oeztepe@hof-university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ft.tt/3zrYY5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DBEF32-D6A8-4D2D-85D0-FAB4FF17E1F6}"/>
              </a:ext>
            </a:extLst>
          </p:cNvPr>
          <p:cNvSpPr/>
          <p:nvPr/>
        </p:nvSpPr>
        <p:spPr>
          <a:xfrm>
            <a:off x="0" y="1326098"/>
            <a:ext cx="12192000" cy="276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FBCCC-210A-4C02-8647-FBF56A979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864" y="4359386"/>
            <a:ext cx="3746484" cy="1655762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Baki</a:t>
            </a:r>
            <a:r>
              <a:rPr lang="en-US" dirty="0">
                <a:solidFill>
                  <a:schemeClr val="bg1"/>
                </a:solidFill>
              </a:rPr>
              <a:t> Can </a:t>
            </a:r>
            <a:r>
              <a:rPr lang="en-IN" dirty="0" err="1">
                <a:solidFill>
                  <a:schemeClr val="bg1"/>
                </a:solidFill>
              </a:rPr>
              <a:t>Öztepe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sz="1600" u="sng" dirty="0">
                <a:hlinkClick r:id="rId4"/>
              </a:rPr>
              <a:t>baki.oeztepe@hof-university.de</a:t>
            </a:r>
            <a:r>
              <a:rPr lang="en-IN" sz="1600" dirty="0"/>
              <a:t> </a:t>
            </a: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Gohith</a:t>
            </a:r>
            <a:r>
              <a:rPr lang="en-US" dirty="0">
                <a:solidFill>
                  <a:schemeClr val="bg1"/>
                </a:solidFill>
              </a:rPr>
              <a:t> Sai </a:t>
            </a:r>
            <a:r>
              <a:rPr lang="en-US" dirty="0" err="1">
                <a:solidFill>
                  <a:schemeClr val="bg1"/>
                </a:solidFill>
              </a:rPr>
              <a:t>Kanchinatham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US" sz="1700" dirty="0" err="1">
                <a:solidFill>
                  <a:schemeClr val="bg1"/>
                </a:solidFill>
                <a:hlinkClick r:id="rId5"/>
              </a:rPr>
              <a:t>gohith.kanchinatham@hof-university.de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F6A5E-4B28-472F-9AF1-C429004180CD}"/>
              </a:ext>
            </a:extLst>
          </p:cNvPr>
          <p:cNvSpPr txBox="1"/>
          <p:nvPr/>
        </p:nvSpPr>
        <p:spPr>
          <a:xfrm>
            <a:off x="883317" y="2081810"/>
            <a:ext cx="5709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Smart Cigarette Tracking Device</a:t>
            </a:r>
            <a:endParaRPr lang="en-IN" sz="3200" dirty="0"/>
          </a:p>
          <a:p>
            <a:r>
              <a:rPr lang="en-US" dirty="0"/>
              <a:t>Group Number - 5</a:t>
            </a:r>
          </a:p>
          <a:p>
            <a:r>
              <a:rPr lang="en-US" dirty="0"/>
              <a:t>SE-IoT, Summer 2021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48E1CF-8C01-4224-9A02-0BCC03330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13" y="1809942"/>
            <a:ext cx="3391373" cy="19052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0BA2A63-393C-4CF9-82BB-DD01644E0FFF}"/>
              </a:ext>
            </a:extLst>
          </p:cNvPr>
          <p:cNvSpPr txBox="1">
            <a:spLocks/>
          </p:cNvSpPr>
          <p:nvPr/>
        </p:nvSpPr>
        <p:spPr>
          <a:xfrm>
            <a:off x="8268348" y="4359386"/>
            <a:ext cx="374648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chemeClr val="bg1"/>
                </a:solidFill>
              </a:rPr>
              <a:t>Ranjib</a:t>
            </a:r>
            <a:r>
              <a:rPr lang="en-US" dirty="0">
                <a:solidFill>
                  <a:schemeClr val="bg1"/>
                </a:solidFill>
              </a:rPr>
              <a:t> Kumar Raj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US" sz="1600" u="sng" dirty="0">
                <a:hlinkClick r:id="rId7"/>
              </a:rPr>
              <a:t>ranjib.raj@hof-university.de</a:t>
            </a:r>
            <a:endParaRPr lang="en-IN" sz="1600" dirty="0"/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Vibhu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Badola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sz="1700" u="sng" dirty="0">
                <a:hlinkClick r:id="rId8"/>
              </a:rPr>
              <a:t>vibhu.badola@hof-university.de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59176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9457920" cy="93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+mj-lt"/>
              </a:rPr>
              <a:t>Hardware Diagram</a:t>
            </a:r>
          </a:p>
        </p:txBody>
      </p:sp>
      <p:sp>
        <p:nvSpPr>
          <p:cNvPr id="9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8B02F8-1B87-4AE0-B884-DE5AE1A1AE4D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9/27/2023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Master SE - Hof University of Applied Sciences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13E4EA5-71AD-41F2-95EF-3F018F8FF50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2966760" y="2598120"/>
            <a:ext cx="584316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99" name="TextShape 6"/>
          <p:cNvSpPr txBox="1"/>
          <p:nvPr/>
        </p:nvSpPr>
        <p:spPr>
          <a:xfrm>
            <a:off x="6264000" y="1872000"/>
            <a:ext cx="4536000" cy="3929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This whole product was designed to embed on top of wrist of a person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M5StickC Placed on top as it meant to be along with Grove Smoke Sensor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Time of Flight Sensor and </a:t>
            </a:r>
            <a:r>
              <a:rPr lang="en-IN" sz="1800" b="0" strike="noStrike" spc="-1" dirty="0" err="1">
                <a:latin typeface="Arial"/>
              </a:rPr>
              <a:t>AllNet</a:t>
            </a:r>
            <a:r>
              <a:rPr lang="en-IN" sz="1800" b="0" strike="noStrike" spc="-1" dirty="0">
                <a:latin typeface="Arial"/>
              </a:rPr>
              <a:t> 4Duino Pulse sensor was placed at bottom of hand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This sensor placement is done such a way to get optimum result</a:t>
            </a:r>
          </a:p>
          <a:p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1296000" y="1152000"/>
            <a:ext cx="4775040" cy="50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736992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1" strike="noStrike" spc="-1" dirty="0">
                <a:solidFill>
                  <a:srgbClr val="000000"/>
                </a:solidFill>
                <a:latin typeface="+mj-lt"/>
              </a:rPr>
              <a:t>Circuit Schematic and Connection Overview</a:t>
            </a: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2254845" y="1239555"/>
            <a:ext cx="6480000" cy="498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1" strike="noStrike" spc="-1" dirty="0">
                <a:solidFill>
                  <a:srgbClr val="000000"/>
                </a:solidFill>
                <a:latin typeface="+mj-lt"/>
              </a:rPr>
              <a:t>Brief Explanation of terminology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1800000" y="1872000"/>
            <a:ext cx="8280000" cy="341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I2C is also called Two Wire communication protocol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I2C can be used with one master and </a:t>
            </a:r>
            <a:r>
              <a:rPr lang="en-IN" sz="1800" b="0" strike="noStrike" spc="-1" dirty="0" err="1">
                <a:latin typeface="Arial"/>
              </a:rPr>
              <a:t>upto</a:t>
            </a:r>
            <a:r>
              <a:rPr lang="en-IN" sz="1800" b="0" strike="noStrike" spc="-1" dirty="0">
                <a:latin typeface="Arial"/>
              </a:rPr>
              <a:t> 128 slaves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It was invented by </a:t>
            </a:r>
            <a:r>
              <a:rPr lang="en-IN" sz="1800" b="0" strike="noStrike" spc="-1" dirty="0" err="1">
                <a:latin typeface="Arial"/>
              </a:rPr>
              <a:t>philips</a:t>
            </a:r>
            <a:r>
              <a:rPr lang="en-IN" sz="1800" b="0" strike="noStrike" spc="-1" dirty="0">
                <a:latin typeface="Arial"/>
              </a:rPr>
              <a:t> Semiconductors in 1982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M5StickC pin 36 and GPIO 25 was internally shorted, to reduce </a:t>
            </a:r>
            <a:r>
              <a:rPr lang="en-IN" sz="1800" b="0" strike="noStrike" spc="-1" dirty="0" err="1">
                <a:latin typeface="Arial"/>
              </a:rPr>
              <a:t>noice</a:t>
            </a:r>
            <a:r>
              <a:rPr lang="en-IN" sz="1800" b="0" strike="noStrike" spc="-1" dirty="0">
                <a:latin typeface="Arial"/>
              </a:rPr>
              <a:t> we can use </a:t>
            </a:r>
            <a:r>
              <a:rPr lang="en-IN" sz="1800" b="0" strike="noStrike" spc="-1" dirty="0" err="1">
                <a:latin typeface="Arial"/>
              </a:rPr>
              <a:t>PullUp</a:t>
            </a:r>
            <a:r>
              <a:rPr lang="en-IN" sz="1800" b="0" strike="noStrike" spc="-1" dirty="0">
                <a:latin typeface="Arial"/>
              </a:rPr>
              <a:t> concept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Even though most pins of ESP32 are having voltage-in tolerance of 3.3V, but still few pins can tolerate </a:t>
            </a:r>
            <a:r>
              <a:rPr lang="en-IN" sz="1800" b="0" strike="noStrike" spc="-1" dirty="0" err="1">
                <a:latin typeface="Arial"/>
              </a:rPr>
              <a:t>upto</a:t>
            </a:r>
            <a:r>
              <a:rPr lang="en-IN" sz="1800" b="0" strike="noStrike" spc="-1" dirty="0">
                <a:latin typeface="Arial"/>
              </a:rPr>
              <a:t> 4.6V level that includes (GPIO 0 and GPIO 36)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E30-353C-4B8C-8A00-FC196720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9D4CC-4C17-4C98-A811-89BE4341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5402E-ACAA-4F49-B41A-2F31523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EC87C-DE34-49C4-B93C-1F9E954F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47915-11B0-47CE-B547-AA0BAD01A726}"/>
              </a:ext>
            </a:extLst>
          </p:cNvPr>
          <p:cNvSpPr txBox="1"/>
          <p:nvPr/>
        </p:nvSpPr>
        <p:spPr>
          <a:xfrm>
            <a:off x="838200" y="1894872"/>
            <a:ext cx="9539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effectLst/>
                <a:ea typeface="Times New Roman" panose="02020603050405020304" pitchFamily="18" charset="0"/>
              </a:rPr>
              <a:t>IFTTT cloud services</a:t>
            </a:r>
            <a:r>
              <a:rPr lang="en-IN" dirty="0">
                <a:effectLst/>
                <a:ea typeface="Times New Roman" panose="02020603050405020304" pitchFamily="18" charset="0"/>
              </a:rPr>
              <a:t>.</a:t>
            </a:r>
          </a:p>
          <a:p>
            <a:endParaRPr lang="en-IN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Times New Roman" panose="02020603050405020304" pitchFamily="18" charset="0"/>
              </a:rPr>
              <a:t>If This Than That</a:t>
            </a:r>
          </a:p>
          <a:p>
            <a:pPr lvl="1"/>
            <a:r>
              <a:rPr lang="en-US" b="0" dirty="0">
                <a:effectLst/>
              </a:rPr>
              <a:t>For example - If we press a button in M5 </a:t>
            </a:r>
            <a:r>
              <a:rPr lang="en-US" b="0" dirty="0" err="1">
                <a:effectLst/>
              </a:rPr>
              <a:t>StickC</a:t>
            </a:r>
            <a:r>
              <a:rPr lang="en-US" b="0" dirty="0">
                <a:effectLst/>
              </a:rPr>
              <a:t>, then a log of that button press is added to a Google spreadsheet.</a:t>
            </a:r>
          </a:p>
          <a:p>
            <a:pPr lvl="1"/>
            <a:endParaRPr lang="en-US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It’s a cloud base service that interact with other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IFTTT helps all our apps and devices to work better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Applets - It connects two or more apps or devices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Webhook Service – It is a way for an app to provide other apps with real-time information.</a:t>
            </a:r>
            <a:endParaRPr lang="en-IN" dirty="0"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6F3506-B10A-4D1D-BB9B-1D6A7536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34" y="438048"/>
            <a:ext cx="1619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5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BACF-8CD3-4863-9028-C0D6071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22996-CF39-4032-BF7C-A7C06BC7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89E22-C227-4BE2-A2F8-85BF4810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44F1D-4280-4F6C-9CF2-F2FCA946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C886B-DB3C-4230-ACE2-EFEFAAEED867}"/>
              </a:ext>
            </a:extLst>
          </p:cNvPr>
          <p:cNvSpPr txBox="1"/>
          <p:nvPr/>
        </p:nvSpPr>
        <p:spPr>
          <a:xfrm>
            <a:off x="838200" y="1525342"/>
            <a:ext cx="359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2. Data Processing on the M5StickC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63D69-CD55-4D22-A6BC-3B9DB745B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2111"/>
            <a:ext cx="10644326" cy="29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311B-52B5-4EC5-8455-59BC709E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4" y="37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2388D-BD69-49C7-BC39-6DAB3EA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24E66-FDF3-432C-BFFC-D89A4ADB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FF3F2-7F29-4582-BF6B-DCF38B53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2168-71D7-40B9-939B-21441865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" y="1931081"/>
            <a:ext cx="10697592" cy="3857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ADB0D-B78F-4BEB-BEA2-82C9E8B79D6D}"/>
              </a:ext>
            </a:extLst>
          </p:cNvPr>
          <p:cNvSpPr txBox="1"/>
          <p:nvPr/>
        </p:nvSpPr>
        <p:spPr>
          <a:xfrm>
            <a:off x="747204" y="1506022"/>
            <a:ext cx="359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2. Data Processing on the M5StickC</a:t>
            </a:r>
          </a:p>
        </p:txBody>
      </p:sp>
    </p:spTree>
    <p:extLst>
      <p:ext uri="{BB962C8B-B14F-4D97-AF65-F5344CB8AC3E}">
        <p14:creationId xmlns:p14="http://schemas.microsoft.com/office/powerpoint/2010/main" val="106330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D73C-C9D6-4F83-8628-24F34C22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82DFA-F9F7-4A8A-8D66-3A0985AE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438FE-F883-4C72-810A-D164BB85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AA85-0C17-4FAE-94B2-418E5C76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F0571-F51F-4BBA-809E-6765BFA802DA}"/>
              </a:ext>
            </a:extLst>
          </p:cNvPr>
          <p:cNvSpPr txBox="1"/>
          <p:nvPr/>
        </p:nvSpPr>
        <p:spPr>
          <a:xfrm>
            <a:off x="838200" y="956231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3. Interaction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1E503-103A-4814-B67E-0521A486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9" y="1325563"/>
            <a:ext cx="7776840" cy="49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4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D814-122B-40CB-8BB1-8266E10D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FE18A-EA2E-4AC3-A7C5-9BEC39F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5B23-AB29-491C-A64B-8DF935DD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081CB-A5AB-4538-923D-15C22C0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F875B-4180-4F5D-AFE1-BB74C0C6F8B1}"/>
              </a:ext>
            </a:extLst>
          </p:cNvPr>
          <p:cNvSpPr txBox="1"/>
          <p:nvPr/>
        </p:nvSpPr>
        <p:spPr>
          <a:xfrm>
            <a:off x="838200" y="956231"/>
            <a:ext cx="293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3. Interaction Diagram Cont..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DFE53-A05C-459A-B641-92AAD6A4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35" y="1558369"/>
            <a:ext cx="92392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8F61-AC24-4061-9D39-B73A3625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3D70-E9E2-4088-A2F7-C6721678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0BA91-7F7F-4AB5-A442-FAEB4DDF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6A00-EDE4-4C9F-938B-D0FC85ED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935C-4BB6-40B0-8C1A-61E1FE17AB5B}"/>
              </a:ext>
            </a:extLst>
          </p:cNvPr>
          <p:cNvSpPr txBox="1"/>
          <p:nvPr/>
        </p:nvSpPr>
        <p:spPr>
          <a:xfrm>
            <a:off x="838200" y="1506022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  <a:r>
              <a:rPr lang="en-IN" b="1" dirty="0">
                <a:solidFill>
                  <a:srgbClr val="212529"/>
                </a:solidFill>
                <a:latin typeface="Segoe UI" panose="020B0502040204020203" pitchFamily="34" charset="0"/>
              </a:rPr>
              <a:t>.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91E59-DC76-4C60-BED7-81D7E539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09" y="2168635"/>
            <a:ext cx="4031200" cy="3448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B8D41-5CB2-4650-8D79-28067391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74" y="2168636"/>
            <a:ext cx="4031201" cy="34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D45B-44DC-4F60-B0B8-D0A19DC9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700" y="47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1F62D-B2AF-4A81-BF17-0777646C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B9523-B947-4BB7-8F23-AF54788D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7396-1C63-4B4B-9EC3-B8A758E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3465D-1EB8-4E56-B5F6-27A857634C94}"/>
              </a:ext>
            </a:extLst>
          </p:cNvPr>
          <p:cNvSpPr txBox="1"/>
          <p:nvPr/>
        </p:nvSpPr>
        <p:spPr>
          <a:xfrm>
            <a:off x="838200" y="1399490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  <a:r>
              <a:rPr lang="en-IN" b="1" dirty="0">
                <a:solidFill>
                  <a:srgbClr val="212529"/>
                </a:solidFill>
                <a:latin typeface="Segoe UI" panose="020B0502040204020203" pitchFamily="34" charset="0"/>
              </a:rPr>
              <a:t>.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F0317-A851-4B39-A5FA-20FBD76F8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55" y="1982537"/>
            <a:ext cx="5110945" cy="3684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B25F-BAAD-4326-9A9C-044F416BA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0" y="1982537"/>
            <a:ext cx="5021446" cy="3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A3E-6627-4F6E-BEEC-BCBE8636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7BE4F-151C-4F64-AC1D-DA490DA3073D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Problem Statement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Project Specification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Hardware Diagram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Circuit Schematic and Connection Overview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Cloud Integration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Proof of Concept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Takeaway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BA7C3-8C01-4DE1-A4B2-DB736E06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A07FF56-DEAA-483D-9C55-8D338841B3D6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9/27/2023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2" name="Picture 11" descr="Electronic circuit board">
            <a:extLst>
              <a:ext uri="{FF2B5EF4-FFF2-40B4-BE49-F238E27FC236}">
                <a16:creationId xmlns:a16="http://schemas.microsoft.com/office/drawing/2014/main" id="{7EDD7890-3A92-467E-9BA3-0435C3849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161907-E741-4D3A-958E-5564A616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Master SE - Hof University of Applied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9519-E913-4C9A-AFC0-2A09E754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8A4D2B4-87AC-475F-A44D-85812A0DC5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188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5C43-FDBF-4B5B-807F-3E4DDC56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83" y="916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F8473-2111-425A-96A8-A9AB1B33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C537B-C6BE-4B24-956D-FCF7E540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8278C-3DDD-4BE4-90A0-5ECFEF58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19B0-F07D-4F56-864B-EAFD373B75CC}"/>
              </a:ext>
            </a:extLst>
          </p:cNvPr>
          <p:cNvSpPr txBox="1"/>
          <p:nvPr/>
        </p:nvSpPr>
        <p:spPr>
          <a:xfrm>
            <a:off x="838200" y="1417245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4C793-F392-47DB-815B-6FE4F01B8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3" y="1969675"/>
            <a:ext cx="4670415" cy="4203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177F6-6F8D-496F-8C11-3E8FE06EE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90" y="1964603"/>
            <a:ext cx="5152047" cy="42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C8D-AD1E-4D2B-9F20-F6971AA2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1ADA0-3F26-4C55-9D09-8F8834D5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B892-6817-4020-B1B5-E79472DD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A6EAB-FCD2-4767-81A5-E6491F28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CF827-A36A-4BCB-B904-A8A661204D2C}"/>
              </a:ext>
            </a:extLst>
          </p:cNvPr>
          <p:cNvSpPr txBox="1"/>
          <p:nvPr/>
        </p:nvSpPr>
        <p:spPr>
          <a:xfrm>
            <a:off x="838200" y="1417245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49B9F-4BC4-4A63-BAA3-6B1CC0D6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6048"/>
            <a:ext cx="4515035" cy="3470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BF9D0-18CC-4EC3-9F1C-07981BFB0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64" y="2336049"/>
            <a:ext cx="4452661" cy="34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3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126D-4AB6-4A87-9CBD-72CE4608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42B4C-1735-4E91-8980-5DFE782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B1E53-FBD9-4708-955C-FA113D9D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522B1-F78D-46F1-8234-4C20D1FF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6CADB-E887-46E6-8861-2070CD4E44B1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7D6AB-56DB-4036-8A16-CAFB4A15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6961"/>
            <a:ext cx="10599938" cy="33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5CBD-3E09-4E68-83C4-394E4AE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F50C-B111-469C-976F-453F7371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1EAB6-9FDC-4556-AF0B-65221BC1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A140C-48D9-4B7A-8AB6-4587184C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3FB82-588A-49BE-B44F-E3FF26B0CD1F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F6B9B-D733-4765-8AEC-BD07441E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57778"/>
            <a:ext cx="10995734" cy="39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8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7427-6181-4857-A4C9-D161136A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43708-808F-4215-9679-0B65C1A6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5E6EB-646F-4124-A7D1-30F5C8C9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CDBA-F888-4B40-BE71-CD834F92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FBD6A-B8A4-460F-863B-A88209F10B35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08FFF-74CD-49A4-A3F1-0911E0B75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9121"/>
            <a:ext cx="10001435" cy="44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6925-EDB9-4879-AB76-F54386DB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42A89-F086-4D72-A57C-DA689BE4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559BA-171E-4CBF-BB60-A321C1CA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D4D4B-7D8F-4E4B-BCFE-3D114E1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92D86-4941-4F19-9073-A13B863D7533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0BD3-1D5B-40DC-9BF4-6B41ECC9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834"/>
            <a:ext cx="10244016" cy="44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F4E8-BC65-4F03-9DDE-C8D6CD64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FCACE-2B94-4AB1-A4DF-5E674C37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DCFC5-FF8F-4582-8BCA-A4EEAC79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8E978-E405-4DD5-9D50-0552F80E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B1B48-D8D0-4BC2-BB31-A1B0421F0E9D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7913B-0C5F-4F40-9CAA-07160E09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86530" cy="46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E3F5-0E6C-4064-872B-E0C321C5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8D7FE-6397-45FF-81B8-C5BF65EC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94E6-5907-4419-A74A-B36A930A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6AAC9-7E72-405D-BDF5-8BD1515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D69F4-2CEA-4414-81FF-E7A13DE3E0FC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FE3CE-F891-43C7-BCAA-D3E9DAE4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64" y="1690688"/>
            <a:ext cx="6568736" cy="4665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DDB6C-2B8D-420B-B5F4-A1AAE926952A}"/>
              </a:ext>
            </a:extLst>
          </p:cNvPr>
          <p:cNvSpPr txBox="1"/>
          <p:nvPr/>
        </p:nvSpPr>
        <p:spPr>
          <a:xfrm>
            <a:off x="838200" y="2654380"/>
            <a:ext cx="371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Dashboard Link- </a:t>
            </a:r>
            <a:r>
              <a:rPr lang="en-US" dirty="0">
                <a:hlinkClick r:id="rId3"/>
              </a:rPr>
              <a:t>https://ift.tt/3zrYY56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34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DCAE-9D0A-4C18-B002-FD1454B6E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446"/>
            <a:ext cx="10515600" cy="6008914"/>
          </a:xfrm>
        </p:spPr>
        <p:txBody>
          <a:bodyPr numCol="2" spcCol="457200"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setup()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M5.begin();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WiFi.begin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password);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"Connecting"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WiFi.status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!=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WL_CONNECTED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delay(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"Connected to 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network with IP Address: 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WiFi.localIP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generateSmokeDetector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generateSmokeSim</a:t>
            </a:r>
            <a:r>
              <a:rPr lang="en-US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sim1-&gt;start(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smkPin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INPUT);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hrPin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INPUT);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gpio_pulldown_dis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(GPIO_NUM_25);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// 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ToF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// wait until serial port opens for native USB devices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(!Serial) delay(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"Adafruit VL53L0X test"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lox.begin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0x29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 to boot VL53L0X"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780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EE0F-CA39-4DA0-A0AF-8F84A013F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509"/>
            <a:ext cx="10515600" cy="58634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loop()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sim1-&gt;step(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sim1-&gt;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getConc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getDist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getHR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delay(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//needed for simulator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4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78E0-FEA3-4823-8981-E8F9D82A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F52A2-B311-413C-89A2-1C23322E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1476F-D484-438A-AE26-09836936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8DBE0-104B-414C-AAF5-DA194603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604D9-842C-48B8-BF83-B9203EB528E3}"/>
              </a:ext>
            </a:extLst>
          </p:cNvPr>
          <p:cNvSpPr txBox="1"/>
          <p:nvPr/>
        </p:nvSpPr>
        <p:spPr>
          <a:xfrm>
            <a:off x="838200" y="1462088"/>
            <a:ext cx="89183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Worldwide around 780 million people want to quit, but only 30% can do 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Addicted people forgot the count of cigarette they have consumed.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Leads to harm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Leads to </a:t>
            </a:r>
            <a:r>
              <a:rPr lang="en-US" dirty="0"/>
              <a:t>harm the others also.</a:t>
            </a:r>
            <a:endParaRPr lang="en-US" b="0" i="0" dirty="0">
              <a:effectLst/>
            </a:endParaRPr>
          </a:p>
          <a:p>
            <a:endParaRPr lang="en-US" dirty="0"/>
          </a:p>
          <a:p>
            <a:r>
              <a:rPr lang="en-US" b="1" dirty="0"/>
              <a:t>2. Problem occurrence?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Worldwide issue. </a:t>
            </a:r>
          </a:p>
          <a:p>
            <a:endParaRPr lang="en-US" dirty="0"/>
          </a:p>
          <a:p>
            <a:r>
              <a:rPr lang="en-US" b="1" dirty="0"/>
              <a:t>3. Why does it occur?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Nicotine -  This chemical signal brain to feel more energized.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Nicotine alters the chemical functions in our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causes some disease to the body like hearing loss, increased risk of lung disease , heart attack.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4" name="Picture 6" descr="Cigarette butts smoking fire hazard">
            <a:extLst>
              <a:ext uri="{FF2B5EF4-FFF2-40B4-BE49-F238E27FC236}">
                <a16:creationId xmlns:a16="http://schemas.microsoft.com/office/drawing/2014/main" id="{32544662-BB20-46CE-96A2-338E4CFF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80" y="1555035"/>
            <a:ext cx="3038382" cy="20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EDC395C-2FE9-4699-B309-EF808BBB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80" y="3801969"/>
            <a:ext cx="3038382" cy="17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665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E159-37B9-4FB6-B835-EA7DDE1F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 numCol="3">
            <a:normAutofit fontScale="40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getConc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#ifndef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smkPin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LOW);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lowPulseOccupancy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dur;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prevSmokeRead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smokeReadPeriod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conc 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conc = sim1-&gt;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getCurSmoke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ratio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lowPulseOccupancy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smokeReadPeriod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conc 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*pow(ratio,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*pow(ratio,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ratio +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using spec sheet curve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lowPulseOccupancy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"Concentration: %.2f\n"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conc 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det1-&gt;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setConc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(conc,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prevSmokeRead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getDist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prevDistRead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distReadPeriod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sim1-&gt;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getCurDist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VL53L0X_RangingMeasurementData_t measure;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lox.rangingTest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(&amp;measure,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pass in 'true' to get debug data printout!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measure.RangeStatus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measure.RangeMilliMeter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"Distance: %hu\n"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det1-&gt;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setDist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prevDistRead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getHR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prevHRRead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hrReadPeriod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 SIM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sim1-&gt;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getCurHR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"Heart Rate: %hu\n"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det1-&gt;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setHR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prevHRRead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17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5512-D652-4CD0-9487-6C8CBDCAA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080"/>
            <a:ext cx="10515600" cy="553688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SmokeDetectorSettings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concTH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//concentration threshold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HRTH;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//Heart Rate threshold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//Distance threshold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//Time between smokes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//callback type for detection</a:t>
            </a:r>
            <a:endParaRPr lang="tr-TR" sz="1800" dirty="0"/>
          </a:p>
          <a:p>
            <a:pPr marL="0" indent="0"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(*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detect_t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)(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2212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ED55-FCFA-489E-A074-3C711430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074"/>
            <a:ext cx="10515600" cy="5745889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SmokeDetector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SmokeDetector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SmokeDetectorSettings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settings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_,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detect_t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detectCB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 : settings(settings_),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detectCB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detectCB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_){}</a:t>
            </a:r>
          </a:p>
          <a:p>
            <a:pPr marL="0" indent="0"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setConc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conc_,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time){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conc = conc_;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isConcSet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analyze(time);}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setHR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_,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time){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isHRSet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analyze(time);}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setDist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_,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time){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isDistSet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analyze(time);}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analyze(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time)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     //check if there is sufficient 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isConcSet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!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isHRSet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!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isDistSet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     //check if it's too soon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 detected &amp;&amp; (time -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lastDetected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 &lt;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settings.waitTime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)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//check if smoking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 (conc &gt;=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settings.concTH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 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    &amp;&amp; 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&lt;=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settings.distTH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 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    &amp;&amp; 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&gt;=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settings.HRTH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 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    detected = 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lastDetected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= time;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detectCB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(time, conc,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}</a:t>
            </a:r>
            <a:endParaRPr lang="tr-TR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BA3E-64E2-4D39-A55F-85038AD98D04}"/>
              </a:ext>
            </a:extLst>
          </p:cNvPr>
          <p:cNvSpPr txBox="1"/>
          <p:nvPr/>
        </p:nvSpPr>
        <p:spPr>
          <a:xfrm>
            <a:off x="8545286" y="3933936"/>
            <a:ext cx="28085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SmokeDetectorSettings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settings;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detect_t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detectCB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conc;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isConcSet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isHRSet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isDistSet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detected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lastDetected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60307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BBDB-C5E0-4806-A944-2A9A3252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891"/>
            <a:ext cx="10515600" cy="557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time,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conc, </a:t>
            </a:r>
            <a:endParaRPr lang="tr-T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"DETECTED.\n"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Concencration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%.2f, Heart Rate: %hu, Distance: %hu\n"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conc,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send2ifttt(conc, 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38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7B36-F28B-4354-B0B7-DD8746711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703"/>
            <a:ext cx="10515600" cy="56152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send2ifttt(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conc,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WiFi.status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!=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WL_CONNECTED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Disconnected"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256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sprintf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"https://maker.ifttt.com/trigger/%s/with/key/%s?value1=%.2f&amp;value2=%hu&amp;value3=%hu"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event,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iftttApiKey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conc,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String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httpGETRequest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53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FD8F-9BD1-4D79-846D-EAB49C4B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</a:t>
            </a:r>
            <a:endParaRPr lang="en-IN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44C4F-9E04-4149-9AA3-2826461A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B75D-1A88-48A3-95CB-C0774A77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FF26-7948-4712-9C14-56F57FF5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8C093-E166-410C-A718-97EAAF6F2B35}"/>
              </a:ext>
            </a:extLst>
          </p:cNvPr>
          <p:cNvSpPr txBox="1"/>
          <p:nvPr/>
        </p:nvSpPr>
        <p:spPr>
          <a:xfrm>
            <a:off x="1269506" y="1908699"/>
            <a:ext cx="8797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Learned from the Project.</a:t>
            </a:r>
          </a:p>
          <a:p>
            <a:pPr marL="342900" indent="-342900">
              <a:buAutoNum type="arabicPeriod"/>
            </a:pPr>
            <a:r>
              <a:rPr lang="en-US" dirty="0"/>
              <a:t>Challenges faced.</a:t>
            </a:r>
          </a:p>
          <a:p>
            <a:pPr marL="342900" indent="-342900">
              <a:buAutoNum type="arabicPeriod"/>
            </a:pPr>
            <a:r>
              <a:rPr lang="en-US" dirty="0"/>
              <a:t>Modification on the project.</a:t>
            </a:r>
          </a:p>
          <a:p>
            <a:pPr marL="342900" indent="-342900">
              <a:buAutoNum type="arabicPeriod"/>
            </a:pPr>
            <a:r>
              <a:rPr lang="en-US" dirty="0"/>
              <a:t>Scale out of 10.</a:t>
            </a:r>
          </a:p>
          <a:p>
            <a:pPr marL="342900" indent="-342900">
              <a:buAutoNum type="arabicPeriod"/>
            </a:pPr>
            <a:r>
              <a:rPr lang="en-US" dirty="0"/>
              <a:t>Product at production.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627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1353-A682-4B13-869A-9F00C5A1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 Cont..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E39FA-825F-43DB-9681-F9B91866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42B-2652-4193-9A8F-D5AE62E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0D02F-CB5F-4D6C-A7DC-238F3CD8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6827F-1C2E-47D4-9EF4-57E091FFA172}"/>
              </a:ext>
            </a:extLst>
          </p:cNvPr>
          <p:cNvSpPr txBox="1"/>
          <p:nvPr/>
        </p:nvSpPr>
        <p:spPr>
          <a:xfrm>
            <a:off x="935854" y="1584439"/>
            <a:ext cx="56069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Who does the problem affect?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the person who smoke.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other people those are non-smoker with Secondhand Smoke.</a:t>
            </a:r>
          </a:p>
          <a:p>
            <a:endParaRPr lang="en-US" dirty="0"/>
          </a:p>
          <a:p>
            <a:r>
              <a:rPr lang="en-US" b="1" dirty="0"/>
              <a:t>5. Negative effects of 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Smoking not only effect to the person who smokes but also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Causes lung cancer, stroke, higher blood pressure, DNA damage and so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pic>
        <p:nvPicPr>
          <p:cNvPr id="7" name="Picture 2" descr="Please read text below">
            <a:extLst>
              <a:ext uri="{FF2B5EF4-FFF2-40B4-BE49-F238E27FC236}">
                <a16:creationId xmlns:a16="http://schemas.microsoft.com/office/drawing/2014/main" id="{159A024E-98AF-4F73-B53B-F1959BC9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8" y="2378859"/>
            <a:ext cx="5718238" cy="26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5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6F6-BCE7-40C9-BE74-7555F4C4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Problem Statement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92836-09C2-4CC2-817A-E7B95920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B025-B1AD-47E6-8667-5CD354EF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E1462-799C-47B6-B8DB-D965DA42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6043F-2087-494C-9504-2E2567E6BBC2}"/>
              </a:ext>
            </a:extLst>
          </p:cNvPr>
          <p:cNvSpPr txBox="1"/>
          <p:nvPr/>
        </p:nvSpPr>
        <p:spPr>
          <a:xfrm>
            <a:off x="838200" y="2077375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 Why should we care about the 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help those who want to quit smoking.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help ourself and coming generation.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66BCFA3-7C9C-459B-BDF7-AD1DDF9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42" y="1597240"/>
            <a:ext cx="4195254" cy="41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8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A3E-6627-4F6E-BEEC-BCBE8636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Specification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BA7C3-8C01-4DE1-A4B2-DB736E06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FF56-DEAA-483D-9C55-8D338841B3D6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161907-E741-4D3A-958E-5564A616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9519-E913-4C9A-AFC0-2A09E754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picture containing wall, indoor, electronics, camera&#10;&#10;Description automatically generated">
            <a:extLst>
              <a:ext uri="{FF2B5EF4-FFF2-40B4-BE49-F238E27FC236}">
                <a16:creationId xmlns:a16="http://schemas.microsoft.com/office/drawing/2014/main" id="{6D6235F4-BCE6-CC45-A362-877082767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9725"/>
            <a:ext cx="3874477" cy="3073965"/>
          </a:xfrm>
          <a:prstGeom prst="rect">
            <a:avLst/>
          </a:prstGeom>
        </p:spPr>
      </p:pic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A5390986-21FC-464F-A4A2-A97C3C886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251601"/>
              </p:ext>
            </p:extLst>
          </p:nvPr>
        </p:nvGraphicFramePr>
        <p:xfrm>
          <a:off x="5683348" y="1747228"/>
          <a:ext cx="5670452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87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D4CBC-D693-3C43-8C8A-A541E706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B549A-8A94-6D45-BEB8-225C17EF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BCE4-D275-2D45-A977-BE8929CA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5BB3BC9-B81E-BB41-A571-50C85F93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411" y="1913450"/>
            <a:ext cx="4697412" cy="3031100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4B786CBE-693B-410E-A6E7-37BB2AADCF30}"/>
              </a:ext>
            </a:extLst>
          </p:cNvPr>
          <p:cNvGraphicFramePr/>
          <p:nvPr/>
        </p:nvGraphicFramePr>
        <p:xfrm>
          <a:off x="5859584" y="1350499"/>
          <a:ext cx="566928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402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C917E-6AEF-3F4C-ACC3-4416AC11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EDCC0-ED7C-3B4A-AEAF-91BD6FF7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E6B68-7AF6-7343-AF28-BF95890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234977-2DD8-D243-9DF0-D034A31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1" y="1459571"/>
            <a:ext cx="4114800" cy="3663863"/>
          </a:xfrm>
          <a:prstGeom prst="rect">
            <a:avLst/>
          </a:prstGeom>
        </p:spPr>
      </p:pic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90FF2CD4-3D0B-4009-BD22-DF68D85FF6B6}"/>
              </a:ext>
            </a:extLst>
          </p:cNvPr>
          <p:cNvGraphicFramePr/>
          <p:nvPr/>
        </p:nvGraphicFramePr>
        <p:xfrm>
          <a:off x="5438335" y="1518973"/>
          <a:ext cx="5430129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6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D3923-930A-4E4B-AEC2-00B638F0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CFB18-1F7B-A443-AF41-E52A2E26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6B2BD-EABB-AD40-93CC-538E814B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C17C-3B9A-2E49-829C-658929377CF3}"/>
              </a:ext>
            </a:extLst>
          </p:cNvPr>
          <p:cNvSpPr txBox="1"/>
          <p:nvPr/>
        </p:nvSpPr>
        <p:spPr>
          <a:xfrm>
            <a:off x="506438" y="534572"/>
            <a:ext cx="9003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Sensor types, which are applicable for this project.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8EB5B-DD06-FA43-B4E7-BA664426556A}"/>
              </a:ext>
            </a:extLst>
          </p:cNvPr>
          <p:cNvSpPr txBox="1"/>
          <p:nvPr/>
        </p:nvSpPr>
        <p:spPr>
          <a:xfrm>
            <a:off x="633046" y="1378634"/>
            <a:ext cx="9349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SH200Q</a:t>
            </a:r>
            <a:r>
              <a:rPr lang="en-IN" dirty="0"/>
              <a:t> </a:t>
            </a:r>
          </a:p>
          <a:p>
            <a:endParaRPr lang="en-IN" dirty="0"/>
          </a:p>
          <a:p>
            <a:pPr marL="285750" indent="-285750">
              <a:buFont typeface="Wingdings" pitchFamily="2" charset="2"/>
              <a:buChar char="v"/>
            </a:pPr>
            <a:r>
              <a:rPr lang="en-IN" dirty="0"/>
              <a:t>6 axis IMU Sensor, to detect 3-axis Gyro data and 3-axis acceleration data. It is present inside M5StickC.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arm motion of the smoker can be recorded and compared with the pre-recorded data to determine if the motion is indeed the act of smoking. This can be done by measuring the acceleration and rotation of the subject’s wrist.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2. </a:t>
            </a:r>
            <a:r>
              <a:rPr lang="en-GB" b="1" dirty="0"/>
              <a:t>SPM1423</a:t>
            </a:r>
            <a:r>
              <a:rPr lang="en-GB" dirty="0"/>
              <a:t> </a:t>
            </a:r>
            <a:r>
              <a:rPr lang="en-GB" b="1" dirty="0"/>
              <a:t>Microphone</a:t>
            </a:r>
            <a:r>
              <a:rPr lang="en-IN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This sensor can be used to record the clicking sounds of a cigarette lighter.</a:t>
            </a: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2420</Words>
  <Application>Microsoft Office PowerPoint</Application>
  <PresentationFormat>Widescreen</PresentationFormat>
  <Paragraphs>402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</vt:lpstr>
      <vt:lpstr>Times New Roman</vt:lpstr>
      <vt:lpstr>Wingdings</vt:lpstr>
      <vt:lpstr>Office Theme</vt:lpstr>
      <vt:lpstr>PowerPoint Presentation</vt:lpstr>
      <vt:lpstr>Contents</vt:lpstr>
      <vt:lpstr>Problem Statement</vt:lpstr>
      <vt:lpstr>Problem Statement Cont..</vt:lpstr>
      <vt:lpstr>Problem Statement Cont..</vt:lpstr>
      <vt:lpstr>Project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Integration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Iakimenko</dc:creator>
  <cp:lastModifiedBy>vibhu badola</cp:lastModifiedBy>
  <cp:revision>19</cp:revision>
  <dcterms:created xsi:type="dcterms:W3CDTF">2020-01-13T01:09:23Z</dcterms:created>
  <dcterms:modified xsi:type="dcterms:W3CDTF">2023-09-27T01:28:12Z</dcterms:modified>
</cp:coreProperties>
</file>